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68" r:id="rId3"/>
    <p:sldId id="256" r:id="rId4"/>
    <p:sldId id="266" r:id="rId5"/>
    <p:sldId id="267" r:id="rId6"/>
    <p:sldId id="257" r:id="rId7"/>
    <p:sldId id="258" r:id="rId8"/>
    <p:sldId id="260" r:id="rId9"/>
    <p:sldId id="259" r:id="rId10"/>
    <p:sldId id="261" r:id="rId11"/>
    <p:sldId id="264" r:id="rId12"/>
    <p:sldId id="265" r:id="rId13"/>
    <p:sldId id="263" r:id="rId14"/>
    <p:sldId id="270" r:id="rId15"/>
    <p:sldId id="269" r:id="rId16"/>
    <p:sldId id="272" r:id="rId17"/>
    <p:sldId id="273" r:id="rId18"/>
    <p:sldId id="271"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0" d="100"/>
          <a:sy n="110" d="100"/>
        </p:scale>
        <p:origin x="-1644" y="-12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EF112311-FFAF-41D3-95CA-A8750A258CA2}" type="datetimeFigureOut">
              <a:rPr lang="en-NZ" smtClean="0"/>
              <a:t>16/05/2011</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4CB01FA-8551-4D0F-9F9B-E5487108A006}" type="slidenum">
              <a:rPr lang="en-NZ" smtClean="0"/>
              <a:t>‹#›</a:t>
            </a:fld>
            <a:endParaRPr lang="en-NZ" dirty="0"/>
          </a:p>
        </p:txBody>
      </p:sp>
    </p:spTree>
    <p:extLst>
      <p:ext uri="{BB962C8B-B14F-4D97-AF65-F5344CB8AC3E}">
        <p14:creationId xmlns:p14="http://schemas.microsoft.com/office/powerpoint/2010/main" val="4262685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EF112311-FFAF-41D3-95CA-A8750A258CA2}" type="datetimeFigureOut">
              <a:rPr lang="en-NZ" smtClean="0"/>
              <a:t>16/05/2011</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4CB01FA-8551-4D0F-9F9B-E5487108A006}" type="slidenum">
              <a:rPr lang="en-NZ" smtClean="0"/>
              <a:t>‹#›</a:t>
            </a:fld>
            <a:endParaRPr lang="en-NZ" dirty="0"/>
          </a:p>
        </p:txBody>
      </p:sp>
    </p:spTree>
    <p:extLst>
      <p:ext uri="{BB962C8B-B14F-4D97-AF65-F5344CB8AC3E}">
        <p14:creationId xmlns:p14="http://schemas.microsoft.com/office/powerpoint/2010/main" val="4017307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EF112311-FFAF-41D3-95CA-A8750A258CA2}" type="datetimeFigureOut">
              <a:rPr lang="en-NZ" smtClean="0"/>
              <a:t>16/05/2011</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4CB01FA-8551-4D0F-9F9B-E5487108A006}" type="slidenum">
              <a:rPr lang="en-NZ" smtClean="0"/>
              <a:t>‹#›</a:t>
            </a:fld>
            <a:endParaRPr lang="en-NZ" dirty="0"/>
          </a:p>
        </p:txBody>
      </p:sp>
    </p:spTree>
    <p:extLst>
      <p:ext uri="{BB962C8B-B14F-4D97-AF65-F5344CB8AC3E}">
        <p14:creationId xmlns:p14="http://schemas.microsoft.com/office/powerpoint/2010/main" val="3607258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EF112311-FFAF-41D3-95CA-A8750A258CA2}" type="datetimeFigureOut">
              <a:rPr lang="en-NZ" smtClean="0"/>
              <a:t>16/05/2011</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4CB01FA-8551-4D0F-9F9B-E5487108A006}" type="slidenum">
              <a:rPr lang="en-NZ" smtClean="0"/>
              <a:t>‹#›</a:t>
            </a:fld>
            <a:endParaRPr lang="en-NZ" dirty="0"/>
          </a:p>
        </p:txBody>
      </p:sp>
    </p:spTree>
    <p:extLst>
      <p:ext uri="{BB962C8B-B14F-4D97-AF65-F5344CB8AC3E}">
        <p14:creationId xmlns:p14="http://schemas.microsoft.com/office/powerpoint/2010/main" val="3815582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112311-FFAF-41D3-95CA-A8750A258CA2}" type="datetimeFigureOut">
              <a:rPr lang="en-NZ" smtClean="0"/>
              <a:t>16/05/2011</a:t>
            </a:fld>
            <a:endParaRPr lang="en-NZ" dirty="0"/>
          </a:p>
        </p:txBody>
      </p:sp>
      <p:sp>
        <p:nvSpPr>
          <p:cNvPr id="5" name="Footer Placeholder 4"/>
          <p:cNvSpPr>
            <a:spLocks noGrp="1"/>
          </p:cNvSpPr>
          <p:nvPr>
            <p:ph type="ftr" sz="quarter" idx="11"/>
          </p:nvPr>
        </p:nvSpPr>
        <p:spPr/>
        <p:txBody>
          <a:bodyPr/>
          <a:lstStyle/>
          <a:p>
            <a:endParaRPr lang="en-NZ" dirty="0"/>
          </a:p>
        </p:txBody>
      </p:sp>
      <p:sp>
        <p:nvSpPr>
          <p:cNvPr id="6" name="Slide Number Placeholder 5"/>
          <p:cNvSpPr>
            <a:spLocks noGrp="1"/>
          </p:cNvSpPr>
          <p:nvPr>
            <p:ph type="sldNum" sz="quarter" idx="12"/>
          </p:nvPr>
        </p:nvSpPr>
        <p:spPr/>
        <p:txBody>
          <a:bodyPr/>
          <a:lstStyle/>
          <a:p>
            <a:fld id="{E4CB01FA-8551-4D0F-9F9B-E5487108A006}" type="slidenum">
              <a:rPr lang="en-NZ" smtClean="0"/>
              <a:t>‹#›</a:t>
            </a:fld>
            <a:endParaRPr lang="en-NZ" dirty="0"/>
          </a:p>
        </p:txBody>
      </p:sp>
    </p:spTree>
    <p:extLst>
      <p:ext uri="{BB962C8B-B14F-4D97-AF65-F5344CB8AC3E}">
        <p14:creationId xmlns:p14="http://schemas.microsoft.com/office/powerpoint/2010/main" val="1564280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EF112311-FFAF-41D3-95CA-A8750A258CA2}" type="datetimeFigureOut">
              <a:rPr lang="en-NZ" smtClean="0"/>
              <a:t>16/05/2011</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E4CB01FA-8551-4D0F-9F9B-E5487108A006}" type="slidenum">
              <a:rPr lang="en-NZ" smtClean="0"/>
              <a:t>‹#›</a:t>
            </a:fld>
            <a:endParaRPr lang="en-NZ" dirty="0"/>
          </a:p>
        </p:txBody>
      </p:sp>
    </p:spTree>
    <p:extLst>
      <p:ext uri="{BB962C8B-B14F-4D97-AF65-F5344CB8AC3E}">
        <p14:creationId xmlns:p14="http://schemas.microsoft.com/office/powerpoint/2010/main" val="1817762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EF112311-FFAF-41D3-95CA-A8750A258CA2}" type="datetimeFigureOut">
              <a:rPr lang="en-NZ" smtClean="0"/>
              <a:t>16/05/2011</a:t>
            </a:fld>
            <a:endParaRPr lang="en-NZ" dirty="0"/>
          </a:p>
        </p:txBody>
      </p:sp>
      <p:sp>
        <p:nvSpPr>
          <p:cNvPr id="8" name="Footer Placeholder 7"/>
          <p:cNvSpPr>
            <a:spLocks noGrp="1"/>
          </p:cNvSpPr>
          <p:nvPr>
            <p:ph type="ftr" sz="quarter" idx="11"/>
          </p:nvPr>
        </p:nvSpPr>
        <p:spPr/>
        <p:txBody>
          <a:bodyPr/>
          <a:lstStyle/>
          <a:p>
            <a:endParaRPr lang="en-NZ" dirty="0"/>
          </a:p>
        </p:txBody>
      </p:sp>
      <p:sp>
        <p:nvSpPr>
          <p:cNvPr id="9" name="Slide Number Placeholder 8"/>
          <p:cNvSpPr>
            <a:spLocks noGrp="1"/>
          </p:cNvSpPr>
          <p:nvPr>
            <p:ph type="sldNum" sz="quarter" idx="12"/>
          </p:nvPr>
        </p:nvSpPr>
        <p:spPr/>
        <p:txBody>
          <a:bodyPr/>
          <a:lstStyle/>
          <a:p>
            <a:fld id="{E4CB01FA-8551-4D0F-9F9B-E5487108A006}" type="slidenum">
              <a:rPr lang="en-NZ" smtClean="0"/>
              <a:t>‹#›</a:t>
            </a:fld>
            <a:endParaRPr lang="en-NZ" dirty="0"/>
          </a:p>
        </p:txBody>
      </p:sp>
    </p:spTree>
    <p:extLst>
      <p:ext uri="{BB962C8B-B14F-4D97-AF65-F5344CB8AC3E}">
        <p14:creationId xmlns:p14="http://schemas.microsoft.com/office/powerpoint/2010/main" val="950727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EF112311-FFAF-41D3-95CA-A8750A258CA2}" type="datetimeFigureOut">
              <a:rPr lang="en-NZ" smtClean="0"/>
              <a:t>16/05/2011</a:t>
            </a:fld>
            <a:endParaRPr lang="en-NZ" dirty="0"/>
          </a:p>
        </p:txBody>
      </p:sp>
      <p:sp>
        <p:nvSpPr>
          <p:cNvPr id="4" name="Footer Placeholder 3"/>
          <p:cNvSpPr>
            <a:spLocks noGrp="1"/>
          </p:cNvSpPr>
          <p:nvPr>
            <p:ph type="ftr" sz="quarter" idx="11"/>
          </p:nvPr>
        </p:nvSpPr>
        <p:spPr/>
        <p:txBody>
          <a:bodyPr/>
          <a:lstStyle/>
          <a:p>
            <a:endParaRPr lang="en-NZ" dirty="0"/>
          </a:p>
        </p:txBody>
      </p:sp>
      <p:sp>
        <p:nvSpPr>
          <p:cNvPr id="5" name="Slide Number Placeholder 4"/>
          <p:cNvSpPr>
            <a:spLocks noGrp="1"/>
          </p:cNvSpPr>
          <p:nvPr>
            <p:ph type="sldNum" sz="quarter" idx="12"/>
          </p:nvPr>
        </p:nvSpPr>
        <p:spPr/>
        <p:txBody>
          <a:bodyPr/>
          <a:lstStyle/>
          <a:p>
            <a:fld id="{E4CB01FA-8551-4D0F-9F9B-E5487108A006}" type="slidenum">
              <a:rPr lang="en-NZ" smtClean="0"/>
              <a:t>‹#›</a:t>
            </a:fld>
            <a:endParaRPr lang="en-NZ" dirty="0"/>
          </a:p>
        </p:txBody>
      </p:sp>
    </p:spTree>
    <p:extLst>
      <p:ext uri="{BB962C8B-B14F-4D97-AF65-F5344CB8AC3E}">
        <p14:creationId xmlns:p14="http://schemas.microsoft.com/office/powerpoint/2010/main" val="1109853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112311-FFAF-41D3-95CA-A8750A258CA2}" type="datetimeFigureOut">
              <a:rPr lang="en-NZ" smtClean="0"/>
              <a:t>16/05/2011</a:t>
            </a:fld>
            <a:endParaRPr lang="en-NZ" dirty="0"/>
          </a:p>
        </p:txBody>
      </p:sp>
      <p:sp>
        <p:nvSpPr>
          <p:cNvPr id="3" name="Footer Placeholder 2"/>
          <p:cNvSpPr>
            <a:spLocks noGrp="1"/>
          </p:cNvSpPr>
          <p:nvPr>
            <p:ph type="ftr" sz="quarter" idx="11"/>
          </p:nvPr>
        </p:nvSpPr>
        <p:spPr/>
        <p:txBody>
          <a:bodyPr/>
          <a:lstStyle/>
          <a:p>
            <a:endParaRPr lang="en-NZ" dirty="0"/>
          </a:p>
        </p:txBody>
      </p:sp>
      <p:sp>
        <p:nvSpPr>
          <p:cNvPr id="4" name="Slide Number Placeholder 3"/>
          <p:cNvSpPr>
            <a:spLocks noGrp="1"/>
          </p:cNvSpPr>
          <p:nvPr>
            <p:ph type="sldNum" sz="quarter" idx="12"/>
          </p:nvPr>
        </p:nvSpPr>
        <p:spPr/>
        <p:txBody>
          <a:bodyPr/>
          <a:lstStyle/>
          <a:p>
            <a:fld id="{E4CB01FA-8551-4D0F-9F9B-E5487108A006}" type="slidenum">
              <a:rPr lang="en-NZ" smtClean="0"/>
              <a:t>‹#›</a:t>
            </a:fld>
            <a:endParaRPr lang="en-NZ" dirty="0"/>
          </a:p>
        </p:txBody>
      </p:sp>
    </p:spTree>
    <p:extLst>
      <p:ext uri="{BB962C8B-B14F-4D97-AF65-F5344CB8AC3E}">
        <p14:creationId xmlns:p14="http://schemas.microsoft.com/office/powerpoint/2010/main" val="4253091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112311-FFAF-41D3-95CA-A8750A258CA2}" type="datetimeFigureOut">
              <a:rPr lang="en-NZ" smtClean="0"/>
              <a:t>16/05/2011</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E4CB01FA-8551-4D0F-9F9B-E5487108A006}" type="slidenum">
              <a:rPr lang="en-NZ" smtClean="0"/>
              <a:t>‹#›</a:t>
            </a:fld>
            <a:endParaRPr lang="en-NZ" dirty="0"/>
          </a:p>
        </p:txBody>
      </p:sp>
    </p:spTree>
    <p:extLst>
      <p:ext uri="{BB962C8B-B14F-4D97-AF65-F5344CB8AC3E}">
        <p14:creationId xmlns:p14="http://schemas.microsoft.com/office/powerpoint/2010/main" val="1676202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112311-FFAF-41D3-95CA-A8750A258CA2}" type="datetimeFigureOut">
              <a:rPr lang="en-NZ" smtClean="0"/>
              <a:t>16/05/2011</a:t>
            </a:fld>
            <a:endParaRPr lang="en-NZ" dirty="0"/>
          </a:p>
        </p:txBody>
      </p:sp>
      <p:sp>
        <p:nvSpPr>
          <p:cNvPr id="6" name="Footer Placeholder 5"/>
          <p:cNvSpPr>
            <a:spLocks noGrp="1"/>
          </p:cNvSpPr>
          <p:nvPr>
            <p:ph type="ftr" sz="quarter" idx="11"/>
          </p:nvPr>
        </p:nvSpPr>
        <p:spPr/>
        <p:txBody>
          <a:bodyPr/>
          <a:lstStyle/>
          <a:p>
            <a:endParaRPr lang="en-NZ" dirty="0"/>
          </a:p>
        </p:txBody>
      </p:sp>
      <p:sp>
        <p:nvSpPr>
          <p:cNvPr id="7" name="Slide Number Placeholder 6"/>
          <p:cNvSpPr>
            <a:spLocks noGrp="1"/>
          </p:cNvSpPr>
          <p:nvPr>
            <p:ph type="sldNum" sz="quarter" idx="12"/>
          </p:nvPr>
        </p:nvSpPr>
        <p:spPr/>
        <p:txBody>
          <a:bodyPr/>
          <a:lstStyle/>
          <a:p>
            <a:fld id="{E4CB01FA-8551-4D0F-9F9B-E5487108A006}" type="slidenum">
              <a:rPr lang="en-NZ" smtClean="0"/>
              <a:t>‹#›</a:t>
            </a:fld>
            <a:endParaRPr lang="en-NZ" dirty="0"/>
          </a:p>
        </p:txBody>
      </p:sp>
    </p:spTree>
    <p:extLst>
      <p:ext uri="{BB962C8B-B14F-4D97-AF65-F5344CB8AC3E}">
        <p14:creationId xmlns:p14="http://schemas.microsoft.com/office/powerpoint/2010/main" val="4076665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0000"/>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112311-FFAF-41D3-95CA-A8750A258CA2}" type="datetimeFigureOut">
              <a:rPr lang="en-NZ" smtClean="0"/>
              <a:t>16/05/2011</a:t>
            </a:fld>
            <a:endParaRPr lang="en-NZ"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CB01FA-8551-4D0F-9F9B-E5487108A006}" type="slidenum">
              <a:rPr lang="en-NZ" smtClean="0"/>
              <a:t>‹#›</a:t>
            </a:fld>
            <a:endParaRPr lang="en-NZ" dirty="0"/>
          </a:p>
        </p:txBody>
      </p:sp>
    </p:spTree>
    <p:extLst>
      <p:ext uri="{BB962C8B-B14F-4D97-AF65-F5344CB8AC3E}">
        <p14:creationId xmlns:p14="http://schemas.microsoft.com/office/powerpoint/2010/main" val="10415251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taradaleint.school.nz/"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gif"/><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14.xml.rels><?xml version="1.0" encoding="UTF-8" standalone="yes"?>
<Relationships xmlns="http://schemas.openxmlformats.org/package/2006/relationships"><Relationship Id="rId8" Type="http://schemas.microsoft.com/office/2007/relationships/hdphoto" Target="../media/hdphoto1.wdp"/><Relationship Id="rId3" Type="http://schemas.microsoft.com/office/2007/relationships/media" Target="../media/media2.wav"/><Relationship Id="rId7" Type="http://schemas.openxmlformats.org/officeDocument/2006/relationships/image" Target="../media/image19.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gif"/><Relationship Id="rId11" Type="http://schemas.openxmlformats.org/officeDocument/2006/relationships/image" Target="../media/image21.png"/><Relationship Id="rId5" Type="http://schemas.openxmlformats.org/officeDocument/2006/relationships/slideLayout" Target="../slideLayouts/slideLayout1.xml"/><Relationship Id="rId10" Type="http://schemas.microsoft.com/office/2007/relationships/hdphoto" Target="../media/hdphoto2.wdp"/><Relationship Id="rId4" Type="http://schemas.openxmlformats.org/officeDocument/2006/relationships/audio" Target="../media/media2.wav"/><Relationship Id="rId9"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8" Type="http://schemas.openxmlformats.org/officeDocument/2006/relationships/hyperlink" Target="http://www.taradaleint.school.nz/1/pages/1-welcome-to-tis" TargetMode="External"/><Relationship Id="rId3" Type="http://schemas.openxmlformats.org/officeDocument/2006/relationships/hyperlink" Target="http://taradaleint.blogspot.com/" TargetMode="External"/><Relationship Id="rId7" Type="http://schemas.openxmlformats.org/officeDocument/2006/relationships/hyperlink" Target="http://www.youtube.com/taravisiontube" TargetMode="External"/><Relationship Id="rId2" Type="http://schemas.openxmlformats.org/officeDocument/2006/relationships/image" Target="../media/image3.gif"/><Relationship Id="rId1" Type="http://schemas.openxmlformats.org/officeDocument/2006/relationships/slideLayout" Target="../slideLayouts/slideLayout1.xml"/><Relationship Id="rId6" Type="http://schemas.openxmlformats.org/officeDocument/2006/relationships/hyperlink" Target="http://mrburnsroom82011.blogspot.com/" TargetMode="External"/><Relationship Id="rId5" Type="http://schemas.openxmlformats.org/officeDocument/2006/relationships/hyperlink" Target="http://www.tissuperseven.blogspot.com/" TargetMode="External"/><Relationship Id="rId4" Type="http://schemas.openxmlformats.org/officeDocument/2006/relationships/hyperlink" Target="http://www.tistech6.co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mylgp.org.nz/" TargetMode="External"/><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hyperlink" Target="http://www.commonsensemedia.org/3-rules-facebook-privacy?utm_source=newsletter05.013.10&amp;utm_medium=email&amp;utm_campaign=feature1" TargetMode="External"/><Relationship Id="rId3" Type="http://schemas.openxmlformats.org/officeDocument/2006/relationships/hyperlink" Target="http://www.thedigitalparent.com/" TargetMode="External"/><Relationship Id="rId7" Type="http://schemas.openxmlformats.org/officeDocument/2006/relationships/hyperlink" Target="http://www.smh.com.au/technology/technology-news/proprivacy-social-network-launched-as-facebook-rival-20100917-15foo.html" TargetMode="External"/><Relationship Id="rId2" Type="http://schemas.openxmlformats.org/officeDocument/2006/relationships/hyperlink" Target="http://www.digitalparents.org/" TargetMode="External"/><Relationship Id="rId1" Type="http://schemas.openxmlformats.org/officeDocument/2006/relationships/slideLayout" Target="../slideLayouts/slideLayout2.xml"/><Relationship Id="rId6" Type="http://schemas.openxmlformats.org/officeDocument/2006/relationships/hyperlink" Target="http://www.wired.com/epicenter/2010/05/facebook-rogue/" TargetMode="External"/><Relationship Id="rId5" Type="http://schemas.openxmlformats.org/officeDocument/2006/relationships/hyperlink" Target="http://mattmckeon.com/facebook-privacy/" TargetMode="External"/><Relationship Id="rId4" Type="http://schemas.openxmlformats.org/officeDocument/2006/relationships/hyperlink" Target="http://www.facebook.com/" TargetMode="External"/><Relationship Id="rId9" Type="http://schemas.openxmlformats.org/officeDocument/2006/relationships/hyperlink" Target="http://www.safetyweb.com/facebook-privacy#Protec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476672"/>
            <a:ext cx="8029849" cy="5947208"/>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p:cNvSpPr>
            <a:spLocks noGrp="1"/>
          </p:cNvSpPr>
          <p:nvPr>
            <p:ph type="title"/>
          </p:nvPr>
        </p:nvSpPr>
        <p:spPr>
          <a:xfrm>
            <a:off x="457200" y="274638"/>
            <a:ext cx="8229600" cy="5026570"/>
          </a:xfrm>
        </p:spPr>
        <p:txBody>
          <a:bodyPr>
            <a:normAutofit/>
          </a:bodyPr>
          <a:lstStyle/>
          <a:p>
            <a:r>
              <a:rPr lang="en-NZ" sz="7200" dirty="0" smtClean="0">
                <a:solidFill>
                  <a:schemeClr val="bg1"/>
                </a:solidFill>
                <a:latin typeface="Arial Black" pitchFamily="34" charset="0"/>
              </a:rPr>
              <a:t/>
            </a:r>
            <a:br>
              <a:rPr lang="en-NZ" sz="7200" dirty="0" smtClean="0">
                <a:solidFill>
                  <a:schemeClr val="bg1"/>
                </a:solidFill>
                <a:latin typeface="Arial Black" pitchFamily="34" charset="0"/>
              </a:rPr>
            </a:br>
            <a:r>
              <a:rPr lang="en-NZ" sz="6000" dirty="0" smtClean="0">
                <a:solidFill>
                  <a:schemeClr val="bg1"/>
                </a:solidFill>
                <a:latin typeface="Arial Black" pitchFamily="34" charset="0"/>
              </a:rPr>
              <a:t>ICT PD 2011</a:t>
            </a:r>
            <a:br>
              <a:rPr lang="en-NZ" sz="6000" dirty="0" smtClean="0">
                <a:solidFill>
                  <a:schemeClr val="bg1"/>
                </a:solidFill>
                <a:latin typeface="Arial Black" pitchFamily="34" charset="0"/>
              </a:rPr>
            </a:br>
            <a:r>
              <a:rPr lang="en-NZ" sz="6000" dirty="0" smtClean="0">
                <a:solidFill>
                  <a:schemeClr val="bg1"/>
                </a:solidFill>
                <a:latin typeface="Arial Black" pitchFamily="34" charset="0"/>
              </a:rPr>
              <a:t>TIS MILESTONE REPORT</a:t>
            </a:r>
            <a:endParaRPr lang="en-NZ" sz="6000" dirty="0">
              <a:solidFill>
                <a:schemeClr val="bg1"/>
              </a:solidFill>
              <a:latin typeface="Arial Black" pitchFamily="34" charset="0"/>
            </a:endParaRPr>
          </a:p>
        </p:txBody>
      </p:sp>
    </p:spTree>
    <p:extLst>
      <p:ext uri="{BB962C8B-B14F-4D97-AF65-F5344CB8AC3E}">
        <p14:creationId xmlns:p14="http://schemas.microsoft.com/office/powerpoint/2010/main" val="8253089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Autofit/>
          </a:bodyPr>
          <a:lstStyle/>
          <a:p>
            <a:r>
              <a:rPr lang="en-NZ" sz="2400" dirty="0" smtClean="0"/>
              <a:t/>
            </a:r>
            <a:br>
              <a:rPr lang="en-NZ" sz="2400" dirty="0" smtClean="0"/>
            </a:br>
            <a:endParaRPr lang="en-NZ" sz="1400" dirty="0"/>
          </a:p>
        </p:txBody>
      </p:sp>
      <p:pic>
        <p:nvPicPr>
          <p:cNvPr id="9" name="Content Placeholder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644008" y="188640"/>
            <a:ext cx="4377292" cy="615329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620688"/>
            <a:ext cx="4248472" cy="600928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745950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338" y="116632"/>
            <a:ext cx="8229600" cy="864096"/>
          </a:xfrm>
        </p:spPr>
        <p:txBody>
          <a:bodyPr>
            <a:noAutofit/>
          </a:bodyPr>
          <a:lstStyle/>
          <a:p>
            <a:r>
              <a:rPr lang="en-NZ" sz="2400" dirty="0" smtClean="0"/>
              <a:t>Stage 3 – The Final Products</a:t>
            </a:r>
            <a:br>
              <a:rPr lang="en-NZ" sz="2400" dirty="0" smtClean="0"/>
            </a:br>
            <a:r>
              <a:rPr lang="en-NZ" sz="1400" dirty="0" smtClean="0"/>
              <a:t>Posters in all learning spaces and on the school website.</a:t>
            </a:r>
            <a:r>
              <a:rPr lang="en-NZ" sz="2400" dirty="0" smtClean="0"/>
              <a:t/>
            </a:r>
            <a:br>
              <a:rPr lang="en-NZ" sz="2400" dirty="0" smtClean="0"/>
            </a:br>
            <a:endParaRPr lang="en-NZ" sz="14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5536" y="835487"/>
            <a:ext cx="4056260" cy="5737646"/>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032" y="866560"/>
            <a:ext cx="4034293" cy="5706573"/>
          </a:xfrm>
          <a:prstGeom prst="rect">
            <a:avLst/>
          </a:prstGeom>
        </p:spPr>
      </p:pic>
    </p:spTree>
    <p:extLst>
      <p:ext uri="{BB962C8B-B14F-4D97-AF65-F5344CB8AC3E}">
        <p14:creationId xmlns:p14="http://schemas.microsoft.com/office/powerpoint/2010/main" val="6827265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229600" cy="864096"/>
          </a:xfrm>
        </p:spPr>
        <p:txBody>
          <a:bodyPr>
            <a:noAutofit/>
          </a:bodyPr>
          <a:lstStyle/>
          <a:p>
            <a:r>
              <a:rPr lang="en-NZ" sz="2400" dirty="0" smtClean="0"/>
              <a:t>Stage 3 – The Final Products</a:t>
            </a:r>
            <a:br>
              <a:rPr lang="en-NZ" sz="2400" dirty="0" smtClean="0"/>
            </a:br>
            <a:r>
              <a:rPr lang="en-NZ" sz="1400" dirty="0" smtClean="0"/>
              <a:t>Internet Users License in the Pupil Diary.</a:t>
            </a:r>
            <a:br>
              <a:rPr lang="en-NZ" sz="1400" dirty="0" smtClean="0"/>
            </a:br>
            <a:r>
              <a:rPr lang="en-NZ" sz="1400" dirty="0" smtClean="0"/>
              <a:t>An agreement between the school, students and their parents.</a:t>
            </a:r>
            <a:r>
              <a:rPr lang="en-NZ" sz="2400" dirty="0" smtClean="0"/>
              <a:t/>
            </a:r>
            <a:br>
              <a:rPr lang="en-NZ" sz="2400" dirty="0" smtClean="0"/>
            </a:br>
            <a:endParaRPr lang="en-NZ" sz="1400" dirty="0"/>
          </a:p>
        </p:txBody>
      </p:sp>
      <p:sp>
        <p:nvSpPr>
          <p:cNvPr id="3" name="Content Placeholder 2"/>
          <p:cNvSpPr>
            <a:spLocks noGrp="1"/>
          </p:cNvSpPr>
          <p:nvPr>
            <p:ph idx="1"/>
          </p:nvPr>
        </p:nvSpPr>
        <p:spPr>
          <a:xfrm>
            <a:off x="457200" y="1340768"/>
            <a:ext cx="8229600" cy="5328592"/>
          </a:xfrm>
        </p:spPr>
        <p:txBody>
          <a:bodyPr>
            <a:normAutofit fontScale="32500" lnSpcReduction="20000"/>
          </a:bodyPr>
          <a:lstStyle/>
          <a:p>
            <a:pPr marL="0" indent="0">
              <a:buNone/>
            </a:pPr>
            <a:r>
              <a:rPr lang="en-GB" b="1" dirty="0"/>
              <a:t>LICENCE TO USE THE INTERNET and SCHOOL </a:t>
            </a:r>
            <a:r>
              <a:rPr lang="en-GB" b="1" dirty="0" smtClean="0"/>
              <a:t>NETWORK</a:t>
            </a:r>
          </a:p>
          <a:p>
            <a:pPr marL="0" indent="0">
              <a:buNone/>
            </a:pPr>
            <a:endParaRPr lang="en-NZ" dirty="0"/>
          </a:p>
          <a:p>
            <a:pPr marL="0" indent="0">
              <a:buNone/>
            </a:pPr>
            <a:r>
              <a:rPr lang="en-NZ" dirty="0"/>
              <a:t>A </a:t>
            </a:r>
            <a:r>
              <a:rPr lang="en-NZ" dirty="0" smtClean="0"/>
              <a:t>Cyber safety </a:t>
            </a:r>
            <a:r>
              <a:rPr lang="en-NZ" dirty="0"/>
              <a:t>Use Agreement will be discussed with all students at the start of the school year.  A full version of the agreement available on the school website www.taradaleint.school.nz or hard copy may be obtained from the school office. Please read this carefully with your child and sign the following agreement.   </a:t>
            </a:r>
            <a:endParaRPr lang="en-NZ" dirty="0" smtClean="0"/>
          </a:p>
          <a:p>
            <a:pPr marL="0" indent="0">
              <a:buNone/>
            </a:pPr>
            <a:endParaRPr lang="en-NZ" dirty="0"/>
          </a:p>
          <a:p>
            <a:r>
              <a:rPr lang="en-NZ" b="1" dirty="0"/>
              <a:t>Student responsibilities include:</a:t>
            </a:r>
            <a:endParaRPr lang="en-NZ" dirty="0"/>
          </a:p>
          <a:p>
            <a:pPr lvl="0"/>
            <a:r>
              <a:rPr lang="en-NZ" b="1" dirty="0"/>
              <a:t>Reading</a:t>
            </a:r>
            <a:r>
              <a:rPr lang="en-NZ" dirty="0"/>
              <a:t> the </a:t>
            </a:r>
            <a:r>
              <a:rPr lang="en-NZ" dirty="0" smtClean="0"/>
              <a:t>Cyber safety </a:t>
            </a:r>
            <a:r>
              <a:rPr lang="en-NZ" dirty="0"/>
              <a:t>Use Agreement document carefully with my parent or caregiver</a:t>
            </a:r>
          </a:p>
          <a:p>
            <a:pPr lvl="0"/>
            <a:r>
              <a:rPr lang="en-NZ" b="1" dirty="0"/>
              <a:t>Following</a:t>
            </a:r>
            <a:r>
              <a:rPr lang="en-NZ" dirty="0"/>
              <a:t> the </a:t>
            </a:r>
            <a:r>
              <a:rPr lang="en-NZ" dirty="0" smtClean="0"/>
              <a:t>cyber safety </a:t>
            </a:r>
            <a:r>
              <a:rPr lang="en-NZ" dirty="0"/>
              <a:t>rules and instructions whenever I use school ICT resources and equipment</a:t>
            </a:r>
          </a:p>
          <a:p>
            <a:pPr lvl="0"/>
            <a:r>
              <a:rPr lang="en-NZ" b="1" dirty="0"/>
              <a:t>Following</a:t>
            </a:r>
            <a:r>
              <a:rPr lang="en-NZ" dirty="0"/>
              <a:t> the </a:t>
            </a:r>
            <a:r>
              <a:rPr lang="en-NZ" dirty="0" smtClean="0"/>
              <a:t>cyber safety </a:t>
            </a:r>
            <a:r>
              <a:rPr lang="en-NZ" dirty="0"/>
              <a:t>rules and instructions whenever I am involved with privately-owned ICT on the school site or at any school-related activity</a:t>
            </a:r>
          </a:p>
          <a:p>
            <a:pPr lvl="0"/>
            <a:r>
              <a:rPr lang="en-NZ" b="1" dirty="0"/>
              <a:t>Having no involvement</a:t>
            </a:r>
            <a:r>
              <a:rPr lang="en-NZ" dirty="0"/>
              <a:t> in use of ICT which could put me at risk, or other members of the school community</a:t>
            </a:r>
          </a:p>
          <a:p>
            <a:pPr lvl="0"/>
            <a:r>
              <a:rPr lang="en-NZ" b="1" dirty="0"/>
              <a:t>Taking proper care </a:t>
            </a:r>
            <a:r>
              <a:rPr lang="en-NZ" dirty="0"/>
              <a:t>when using computers and other school ICT equipment/devices.  If I have been involved in the damage, loss or theft of ICT equipment/devices, my family may have responsibility for the cost of repairs or replacement</a:t>
            </a:r>
          </a:p>
          <a:p>
            <a:pPr lvl="0"/>
            <a:r>
              <a:rPr lang="en-NZ" b="1" dirty="0"/>
              <a:t>Knowing </a:t>
            </a:r>
            <a:r>
              <a:rPr lang="en-NZ" dirty="0"/>
              <a:t>that</a:t>
            </a:r>
            <a:r>
              <a:rPr lang="en-NZ" b="1" dirty="0"/>
              <a:t> </a:t>
            </a:r>
            <a:r>
              <a:rPr lang="en-NZ" dirty="0"/>
              <a:t>a full copy of</a:t>
            </a:r>
            <a:r>
              <a:rPr lang="en-NZ" b="1" dirty="0"/>
              <a:t> </a:t>
            </a:r>
            <a:r>
              <a:rPr lang="en-NZ" dirty="0"/>
              <a:t>the </a:t>
            </a:r>
            <a:r>
              <a:rPr lang="en-NZ" dirty="0" smtClean="0"/>
              <a:t>Cyber safety </a:t>
            </a:r>
            <a:r>
              <a:rPr lang="en-NZ" dirty="0"/>
              <a:t>Use Agreement is available on-line at </a:t>
            </a:r>
            <a:r>
              <a:rPr lang="en-NZ" u="sng" dirty="0">
                <a:hlinkClick r:id="rId2"/>
              </a:rPr>
              <a:t>www.taradaleint.school.nz</a:t>
            </a:r>
            <a:r>
              <a:rPr lang="en-NZ" dirty="0"/>
              <a:t>. This can be accessed at any time.</a:t>
            </a:r>
          </a:p>
          <a:p>
            <a:pPr lvl="0"/>
            <a:r>
              <a:rPr lang="en-NZ" b="1" dirty="0"/>
              <a:t>Asking</a:t>
            </a:r>
            <a:r>
              <a:rPr lang="en-NZ" dirty="0"/>
              <a:t> my teacher or my parents if I am not sure about something to do with this agreement.</a:t>
            </a:r>
          </a:p>
          <a:p>
            <a:pPr marL="0" indent="0">
              <a:buNone/>
            </a:pPr>
            <a:r>
              <a:rPr lang="en-AU" b="1" dirty="0"/>
              <a:t> </a:t>
            </a:r>
            <a:endParaRPr lang="en-NZ" dirty="0"/>
          </a:p>
          <a:p>
            <a:r>
              <a:rPr lang="en-NZ" dirty="0"/>
              <a:t>I have read and understand my responsibilities, and agree to follow the </a:t>
            </a:r>
            <a:r>
              <a:rPr lang="en-NZ" dirty="0" smtClean="0"/>
              <a:t>Cyber safety </a:t>
            </a:r>
            <a:r>
              <a:rPr lang="en-NZ" dirty="0"/>
              <a:t>Use Agreement.  I know that if I breach this use agreement, there may be serious consequences.</a:t>
            </a:r>
          </a:p>
          <a:p>
            <a:pPr marL="0" indent="0">
              <a:buNone/>
            </a:pPr>
            <a:r>
              <a:rPr lang="en-NZ" b="1" dirty="0"/>
              <a:t>	</a:t>
            </a:r>
            <a:r>
              <a:rPr lang="en-NZ" dirty="0"/>
              <a:t>		</a:t>
            </a:r>
          </a:p>
          <a:p>
            <a:r>
              <a:rPr lang="en-NZ" b="1" dirty="0"/>
              <a:t>Section for parent/legal guardian/caregiver</a:t>
            </a:r>
            <a:endParaRPr lang="en-NZ" dirty="0"/>
          </a:p>
          <a:p>
            <a:r>
              <a:rPr lang="en-NZ" b="1" dirty="0"/>
              <a:t>My responsibilities:</a:t>
            </a:r>
            <a:endParaRPr lang="en-NZ" dirty="0"/>
          </a:p>
          <a:p>
            <a:pPr lvl="0"/>
            <a:r>
              <a:rPr lang="en-NZ" b="1" dirty="0"/>
              <a:t>I will read</a:t>
            </a:r>
            <a:r>
              <a:rPr lang="en-NZ" dirty="0"/>
              <a:t> the School </a:t>
            </a:r>
            <a:r>
              <a:rPr lang="en-NZ" dirty="0" smtClean="0"/>
              <a:t>Cyber safety </a:t>
            </a:r>
            <a:r>
              <a:rPr lang="en-NZ" dirty="0"/>
              <a:t>Use Agreement document and discuss the rules with my child. (Full copy on-line at </a:t>
            </a:r>
            <a:r>
              <a:rPr lang="en-NZ" u="sng" dirty="0">
                <a:hlinkClick r:id="rId2"/>
              </a:rPr>
              <a:t>www.taradaleint.school.nz</a:t>
            </a:r>
            <a:r>
              <a:rPr lang="en-NZ" dirty="0"/>
              <a:t>.)</a:t>
            </a:r>
          </a:p>
          <a:p>
            <a:pPr lvl="0"/>
            <a:r>
              <a:rPr lang="en-NZ" b="1" dirty="0"/>
              <a:t>I will ensure</a:t>
            </a:r>
            <a:r>
              <a:rPr lang="en-NZ" dirty="0"/>
              <a:t> this version of the use agreement is signed by my child and by me, and returned to the school.</a:t>
            </a:r>
          </a:p>
          <a:p>
            <a:pPr lvl="0"/>
            <a:r>
              <a:rPr lang="en-NZ" b="1" dirty="0"/>
              <a:t>I will support</a:t>
            </a:r>
            <a:r>
              <a:rPr lang="en-NZ" dirty="0"/>
              <a:t> the school’s </a:t>
            </a:r>
            <a:r>
              <a:rPr lang="en-NZ" dirty="0" smtClean="0"/>
              <a:t>cyber safety </a:t>
            </a:r>
            <a:r>
              <a:rPr lang="en-NZ" dirty="0"/>
              <a:t>programme by encouraging my child to follow the </a:t>
            </a:r>
            <a:r>
              <a:rPr lang="en-NZ" dirty="0" smtClean="0"/>
              <a:t>cyber safety </a:t>
            </a:r>
            <a:r>
              <a:rPr lang="en-NZ" dirty="0"/>
              <a:t>rules both at school and at home, and to always ask the teacher if they are unsure about any use of ICT.</a:t>
            </a:r>
          </a:p>
          <a:p>
            <a:pPr lvl="0"/>
            <a:r>
              <a:rPr lang="en-NZ" b="1" dirty="0"/>
              <a:t>I will contact</a:t>
            </a:r>
            <a:r>
              <a:rPr lang="en-NZ" dirty="0"/>
              <a:t> the Principal or School </a:t>
            </a:r>
            <a:r>
              <a:rPr lang="en-NZ" dirty="0" smtClean="0"/>
              <a:t>Cyber safety </a:t>
            </a:r>
            <a:r>
              <a:rPr lang="en-NZ" dirty="0"/>
              <a:t>Manager to discuss any aspect of this use agreement which I might want to learn more about.  I know I am welcome to do this at any time.</a:t>
            </a:r>
          </a:p>
          <a:p>
            <a:pPr marL="0" indent="0">
              <a:buNone/>
            </a:pPr>
            <a:r>
              <a:rPr lang="en-NZ" dirty="0"/>
              <a:t> </a:t>
            </a:r>
          </a:p>
          <a:p>
            <a:r>
              <a:rPr lang="en-NZ" b="1" dirty="0"/>
              <a:t>I have read the </a:t>
            </a:r>
            <a:r>
              <a:rPr lang="en-NZ" b="1" dirty="0" smtClean="0"/>
              <a:t>Cyber safety </a:t>
            </a:r>
            <a:r>
              <a:rPr lang="en-NZ" b="1" dirty="0"/>
              <a:t>Use Agreement and am aware of the school’s initiatives to maintain a cybersafe learning environment, including the responsibilities involved. </a:t>
            </a:r>
            <a:endParaRPr lang="en-NZ" dirty="0"/>
          </a:p>
          <a:p>
            <a:pPr marL="0" indent="0">
              <a:buNone/>
            </a:pPr>
            <a:endParaRPr lang="en-NZ" b="1" dirty="0" smtClean="0"/>
          </a:p>
          <a:p>
            <a:pPr marL="0" indent="0">
              <a:buNone/>
            </a:pPr>
            <a:r>
              <a:rPr lang="en-NZ" b="1" dirty="0" smtClean="0"/>
              <a:t>Name</a:t>
            </a:r>
            <a:r>
              <a:rPr lang="en-NZ" b="1" dirty="0"/>
              <a:t>:  					Student:</a:t>
            </a:r>
            <a:endParaRPr lang="en-NZ" dirty="0"/>
          </a:p>
          <a:p>
            <a:pPr marL="0" indent="0">
              <a:buNone/>
            </a:pPr>
            <a:r>
              <a:rPr lang="en-NZ" b="1" dirty="0"/>
              <a:t>Parent/Legal Guardian/Caregiver (please circle which term is applicable)</a:t>
            </a:r>
            <a:endParaRPr lang="en-NZ" dirty="0"/>
          </a:p>
          <a:p>
            <a:pPr marL="0" indent="0">
              <a:buNone/>
            </a:pPr>
            <a:r>
              <a:rPr lang="en-NZ" b="1" dirty="0"/>
              <a:t>Signatures:  	  	</a:t>
            </a:r>
            <a:endParaRPr lang="en-NZ" dirty="0"/>
          </a:p>
          <a:p>
            <a:endParaRPr lang="en-NZ" dirty="0"/>
          </a:p>
        </p:txBody>
      </p:sp>
    </p:spTree>
    <p:extLst>
      <p:ext uri="{BB962C8B-B14F-4D97-AF65-F5344CB8AC3E}">
        <p14:creationId xmlns:p14="http://schemas.microsoft.com/office/powerpoint/2010/main" val="32050001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7338" y="116632"/>
            <a:ext cx="8229600" cy="864096"/>
          </a:xfrm>
        </p:spPr>
        <p:txBody>
          <a:bodyPr>
            <a:noAutofit/>
          </a:bodyPr>
          <a:lstStyle/>
          <a:p>
            <a:r>
              <a:rPr lang="en-NZ" sz="2400" dirty="0" smtClean="0"/>
              <a:t>Stage 4 – Where to Next?</a:t>
            </a:r>
            <a:endParaRPr lang="en-NZ" sz="14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44208" y="1988840"/>
            <a:ext cx="2322980" cy="3538692"/>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536" y="980728"/>
            <a:ext cx="2017617" cy="3096344"/>
          </a:xfrm>
          <a:prstGeom prst="rect">
            <a:avLst/>
          </a:prstGeom>
        </p:spPr>
      </p:pic>
      <p:sp>
        <p:nvSpPr>
          <p:cNvPr id="5" name="Oval Callout 4"/>
          <p:cNvSpPr/>
          <p:nvPr/>
        </p:nvSpPr>
        <p:spPr>
          <a:xfrm>
            <a:off x="2411760" y="999876"/>
            <a:ext cx="4104456" cy="1656184"/>
          </a:xfrm>
          <a:prstGeom prst="wedgeEllipseCallout">
            <a:avLst>
              <a:gd name="adj1" fmla="val -69458"/>
              <a:gd name="adj2" fmla="val 293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a:t>Incorporating the values and ideals of being a digital citizen into a teaching and learning programme.</a:t>
            </a:r>
          </a:p>
        </p:txBody>
      </p:sp>
      <p:sp>
        <p:nvSpPr>
          <p:cNvPr id="7" name="Oval Callout 6"/>
          <p:cNvSpPr/>
          <p:nvPr/>
        </p:nvSpPr>
        <p:spPr>
          <a:xfrm>
            <a:off x="3059832" y="3004677"/>
            <a:ext cx="3672408" cy="1507018"/>
          </a:xfrm>
          <a:prstGeom prst="wedgeEllipseCallout">
            <a:avLst>
              <a:gd name="adj1" fmla="val 77682"/>
              <a:gd name="adj2" fmla="val -77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a:t>Teachers to reflect these ideas in their e-Portfolios.</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552" y="4437668"/>
            <a:ext cx="2073399" cy="2179727"/>
          </a:xfrm>
          <a:prstGeom prst="rect">
            <a:avLst/>
          </a:prstGeom>
        </p:spPr>
      </p:pic>
      <p:sp>
        <p:nvSpPr>
          <p:cNvPr id="9" name="Oval Callout 8"/>
          <p:cNvSpPr/>
          <p:nvPr/>
        </p:nvSpPr>
        <p:spPr>
          <a:xfrm>
            <a:off x="3131840" y="4869159"/>
            <a:ext cx="3528392" cy="1748235"/>
          </a:xfrm>
          <a:prstGeom prst="wedgeEllipseCallout">
            <a:avLst>
              <a:gd name="adj1" fmla="val -93847"/>
              <a:gd name="adj2" fmla="val -2118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dirty="0" smtClean="0"/>
              <a:t>Make some noise with our parents! Educate them on what a digital citizen is and how to keep us safe.</a:t>
            </a:r>
            <a:endParaRPr lang="en-NZ" dirty="0"/>
          </a:p>
        </p:txBody>
      </p:sp>
    </p:spTree>
    <p:extLst>
      <p:ext uri="{BB962C8B-B14F-4D97-AF65-F5344CB8AC3E}">
        <p14:creationId xmlns:p14="http://schemas.microsoft.com/office/powerpoint/2010/main" val="36498045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3102" y="404664"/>
            <a:ext cx="6951186" cy="2622153"/>
          </a:xfrm>
        </p:spPr>
        <p:txBody>
          <a:bodyPr>
            <a:normAutofit fontScale="90000"/>
          </a:bodyPr>
          <a:lstStyle/>
          <a:p>
            <a:r>
              <a:rPr lang="en-NZ" dirty="0" smtClean="0">
                <a:latin typeface="Bauhaus 93" pitchFamily="82" charset="0"/>
              </a:rPr>
              <a:t/>
            </a:r>
            <a:br>
              <a:rPr lang="en-NZ" dirty="0" smtClean="0">
                <a:latin typeface="Bauhaus 93" pitchFamily="82" charset="0"/>
              </a:rPr>
            </a:br>
            <a:r>
              <a:rPr lang="en-NZ" dirty="0" smtClean="0">
                <a:latin typeface="Bauhaus 93" pitchFamily="82" charset="0"/>
              </a:rPr>
              <a:t>GOAL </a:t>
            </a:r>
            <a:r>
              <a:rPr lang="en-NZ" dirty="0" smtClean="0">
                <a:latin typeface="Bauhaus 93" pitchFamily="82" charset="0"/>
              </a:rPr>
              <a:t>3</a:t>
            </a:r>
            <a:br>
              <a:rPr lang="en-NZ" dirty="0" smtClean="0">
                <a:latin typeface="Bauhaus 93" pitchFamily="82" charset="0"/>
              </a:rPr>
            </a:br>
            <a:r>
              <a:rPr lang="en-NZ" dirty="0" smtClean="0">
                <a:latin typeface="Bauhaus 93" pitchFamily="82" charset="0"/>
              </a:rPr>
              <a:t>TEACHERS INTEGRATING </a:t>
            </a:r>
            <a:br>
              <a:rPr lang="en-NZ" dirty="0" smtClean="0">
                <a:latin typeface="Bauhaus 93" pitchFamily="82" charset="0"/>
              </a:rPr>
            </a:br>
            <a:r>
              <a:rPr lang="en-NZ" dirty="0" smtClean="0">
                <a:latin typeface="Bauhaus 93" pitchFamily="82" charset="0"/>
              </a:rPr>
              <a:t>E-LEARNING EFFECTIVELY </a:t>
            </a:r>
            <a:br>
              <a:rPr lang="en-NZ" dirty="0" smtClean="0">
                <a:latin typeface="Bauhaus 93" pitchFamily="82" charset="0"/>
              </a:rPr>
            </a:br>
            <a:r>
              <a:rPr lang="en-NZ" dirty="0" smtClean="0">
                <a:latin typeface="Bauhaus 93" pitchFamily="82" charset="0"/>
              </a:rPr>
              <a:t/>
            </a:r>
            <a:br>
              <a:rPr lang="en-NZ" dirty="0" smtClean="0">
                <a:latin typeface="Bauhaus 93" pitchFamily="82" charset="0"/>
              </a:rPr>
            </a:br>
            <a:r>
              <a:rPr lang="en-NZ" dirty="0" smtClean="0">
                <a:latin typeface="Bauhaus 93" pitchFamily="82" charset="0"/>
              </a:rPr>
              <a:t>   </a:t>
            </a:r>
            <a:r>
              <a:rPr lang="en-NZ" sz="3100" dirty="0" smtClean="0">
                <a:latin typeface="Bauhaus 93" pitchFamily="82" charset="0"/>
              </a:rPr>
              <a:t>OUR </a:t>
            </a:r>
            <a:r>
              <a:rPr lang="en-NZ" sz="3100" dirty="0" smtClean="0">
                <a:latin typeface="Bauhaus 93" pitchFamily="82" charset="0"/>
              </a:rPr>
              <a:t>LEAD </a:t>
            </a:r>
            <a:r>
              <a:rPr lang="en-NZ" sz="3100" dirty="0" smtClean="0">
                <a:latin typeface="Bauhaus 93" pitchFamily="82" charset="0"/>
              </a:rPr>
              <a:t>TEACHERS </a:t>
            </a:r>
            <a:r>
              <a:rPr lang="en-NZ" sz="3100" dirty="0" smtClean="0">
                <a:latin typeface="Bauhaus 93" pitchFamily="82" charset="0"/>
              </a:rPr>
              <a:t>ON ICT</a:t>
            </a:r>
            <a:r>
              <a:rPr lang="en-NZ" sz="3100" dirty="0" smtClean="0">
                <a:latin typeface="Bauhaus 93" pitchFamily="82" charset="0"/>
              </a:rPr>
              <a:t/>
            </a:r>
            <a:br>
              <a:rPr lang="en-NZ" sz="3100" dirty="0" smtClean="0">
                <a:latin typeface="Bauhaus 93" pitchFamily="82" charset="0"/>
              </a:rPr>
            </a:br>
            <a:r>
              <a:rPr lang="en-NZ" sz="3100" dirty="0" smtClean="0">
                <a:latin typeface="Bauhaus 93" pitchFamily="82" charset="0"/>
              </a:rPr>
              <a:t>  @ </a:t>
            </a:r>
            <a:r>
              <a:rPr lang="en-NZ" sz="3100" dirty="0" smtClean="0">
                <a:latin typeface="Bauhaus 93" pitchFamily="82" charset="0"/>
              </a:rPr>
              <a:t>TARADALE INTERMEDIATE</a:t>
            </a:r>
            <a:endParaRPr lang="en-NZ" sz="3100" dirty="0">
              <a:latin typeface="Bauhaus 93" pitchFamily="82" charset="0"/>
            </a:endParaRPr>
          </a:p>
        </p:txBody>
      </p:sp>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60232" y="332656"/>
            <a:ext cx="2394674" cy="2361644"/>
          </a:xfrm>
          <a:prstGeom prst="rect">
            <a:avLst/>
          </a:prstGeom>
        </p:spPr>
      </p:pic>
      <p:pic>
        <p:nvPicPr>
          <p:cNvPr id="3" name="Picture 2"/>
          <p:cNvPicPr>
            <a:picLocks noChangeAspect="1"/>
          </p:cNvPicPr>
          <p:nvPr/>
        </p:nvPicPr>
        <p:blipFill>
          <a:blip r:embed="rId7">
            <a:extLst>
              <a:ext uri="{BEBA8EAE-BF5A-486C-A8C5-ECC9F3942E4B}">
                <a14:imgProps xmlns:a14="http://schemas.microsoft.com/office/drawing/2010/main">
                  <a14:imgLayer r:embed="rId8">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rot="20783751">
            <a:off x="1447312" y="4271690"/>
            <a:ext cx="1811954" cy="1811954"/>
          </a:xfrm>
          <a:prstGeom prst="rect">
            <a:avLst/>
          </a:prstGeom>
        </p:spPr>
      </p:pic>
      <p:pic>
        <p:nvPicPr>
          <p:cNvPr id="4" name="Picture 3"/>
          <p:cNvPicPr>
            <a:picLocks noChangeAspect="1"/>
          </p:cNvPicPr>
          <p:nvPr/>
        </p:nvPicPr>
        <p:blipFill>
          <a:blip r:embed="rId9">
            <a:extLst>
              <a:ext uri="{BEBA8EAE-BF5A-486C-A8C5-ECC9F3942E4B}">
                <a14:imgProps xmlns:a14="http://schemas.microsoft.com/office/drawing/2010/main">
                  <a14:imgLayer r:embed="rId10">
                    <a14:imgEffect>
                      <a14:backgroundRemoval t="0" b="100000" l="0" r="98630">
                        <a14:backgroundMark x1="13699" y1="4000" x2="4110" y2="16000"/>
                        <a14:backgroundMark x1="6849" y1="79000" x2="4110" y2="47000"/>
                        <a14:backgroundMark x1="16438" y1="3000" x2="27397" y2="12000"/>
                        <a14:backgroundMark x1="31507" y1="2000" x2="95890" y2="2000"/>
                        <a14:backgroundMark x1="23288" y1="72000" x2="10959" y2="69000"/>
                        <a14:backgroundMark x1="6849" y1="37000" x2="0" y2="38000"/>
                        <a14:backgroundMark x1="2740" y1="32000" x2="0" y2="26000"/>
                        <a14:backgroundMark x1="13699" y1="20000" x2="8219" y2="19000"/>
                      </a14:backgroundRemoval>
                    </a14:imgEffect>
                  </a14:imgLayer>
                </a14:imgProps>
              </a:ext>
              <a:ext uri="{28A0092B-C50C-407E-A947-70E740481C1C}">
                <a14:useLocalDpi xmlns:a14="http://schemas.microsoft.com/office/drawing/2010/main" val="0"/>
              </a:ext>
            </a:extLst>
          </a:blip>
          <a:stretch>
            <a:fillRect/>
          </a:stretch>
        </p:blipFill>
        <p:spPr>
          <a:xfrm rot="753298">
            <a:off x="6661332" y="3943888"/>
            <a:ext cx="1585643" cy="2172113"/>
          </a:xfrm>
          <a:prstGeom prst="rect">
            <a:avLst/>
          </a:prstGeom>
        </p:spPr>
      </p:pic>
      <p:pic>
        <p:nvPicPr>
          <p:cNvPr id="10" name="Leah">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2699792" y="5029944"/>
            <a:ext cx="609600" cy="609600"/>
          </a:xfrm>
          <a:prstGeom prst="rect">
            <a:avLst/>
          </a:prstGeom>
        </p:spPr>
      </p:pic>
      <p:pic>
        <p:nvPicPr>
          <p:cNvPr id="11" name="Greg">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7596336" y="5051510"/>
            <a:ext cx="609600" cy="609600"/>
          </a:xfrm>
          <a:prstGeom prst="rect">
            <a:avLst/>
          </a:prstGeom>
        </p:spPr>
      </p:pic>
    </p:spTree>
    <p:extLst>
      <p:ext uri="{BB962C8B-B14F-4D97-AF65-F5344CB8AC3E}">
        <p14:creationId xmlns:p14="http://schemas.microsoft.com/office/powerpoint/2010/main" val="27441322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9000" fill="hold"/>
                                        <p:tgtEl>
                                          <p:spTgt spid="10"/>
                                        </p:tgtEl>
                                      </p:cBhvr>
                                    </p:cmd>
                                  </p:childTnLst>
                                </p:cTn>
                              </p:par>
                            </p:childTnLst>
                          </p:cTn>
                        </p:par>
                      </p:childTnLst>
                    </p:cTn>
                  </p:par>
                </p:childTnLst>
              </p:cTn>
              <p:nextCondLst>
                <p:cond evt="onClick" delay="0">
                  <p:tgtEl>
                    <p:spTgt spid="10"/>
                  </p:tgtEl>
                </p:cond>
              </p:nextCondLst>
            </p:seq>
            <p:audio>
              <p:cMediaNode vol="80000">
                <p:cTn id="7" fill="hold" display="0">
                  <p:stCondLst>
                    <p:cond delay="indefinite"/>
                  </p:stCondLst>
                  <p:endCondLst>
                    <p:cond evt="onStopAudio" delay="0">
                      <p:tgtEl>
                        <p:sldTgt/>
                      </p:tgtEl>
                    </p:cond>
                  </p:endCondLst>
                </p:cTn>
                <p:tgtEl>
                  <p:spTgt spid="10"/>
                </p:tgtEl>
              </p:cMediaNode>
            </p:audi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40000" fill="hold"/>
                                        <p:tgtEl>
                                          <p:spTgt spid="11"/>
                                        </p:tgtEl>
                                      </p:cBhvr>
                                    </p:cmd>
                                  </p:childTnLst>
                                </p:cTn>
                              </p:par>
                            </p:childTnLst>
                          </p:cTn>
                        </p:par>
                      </p:childTnLst>
                    </p:cTn>
                  </p:par>
                </p:childTnLst>
              </p:cTn>
              <p:nextCondLst>
                <p:cond evt="onClick" delay="0">
                  <p:tgtEl>
                    <p:spTgt spid="11"/>
                  </p:tgtEl>
                </p:cond>
              </p:nextCondLst>
            </p:seq>
            <p:audio>
              <p:cMediaNode vol="80000">
                <p:cTn id="13" fill="hold" display="0">
                  <p:stCondLst>
                    <p:cond delay="indefinite"/>
                  </p:stCondLst>
                  <p:endCondLst>
                    <p:cond evt="onStopAudio" delay="0">
                      <p:tgtEl>
                        <p:sldTgt/>
                      </p:tgtEl>
                    </p:cond>
                  </p:endCondLst>
                </p:cTn>
                <p:tgtEl>
                  <p:spTgt spid="11"/>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229600" cy="864096"/>
          </a:xfrm>
        </p:spPr>
        <p:txBody>
          <a:bodyPr>
            <a:noAutofit/>
          </a:bodyPr>
          <a:lstStyle/>
          <a:p>
            <a:r>
              <a:rPr lang="en-NZ" sz="2400" dirty="0" smtClean="0"/>
              <a:t>Teacher Goal Setting – “The Wall”</a:t>
            </a:r>
            <a:endParaRPr lang="en-NZ" sz="14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2035" y="1484784"/>
            <a:ext cx="6240692" cy="4680520"/>
          </a:xfrm>
        </p:spPr>
      </p:pic>
      <p:sp>
        <p:nvSpPr>
          <p:cNvPr id="5" name="TextBox 4"/>
          <p:cNvSpPr txBox="1"/>
          <p:nvPr/>
        </p:nvSpPr>
        <p:spPr>
          <a:xfrm>
            <a:off x="6516216" y="1547177"/>
            <a:ext cx="2376264" cy="4524315"/>
          </a:xfrm>
          <a:prstGeom prst="rect">
            <a:avLst/>
          </a:prstGeom>
          <a:noFill/>
        </p:spPr>
        <p:txBody>
          <a:bodyPr wrap="square" rtlCol="0">
            <a:spAutoFit/>
          </a:bodyPr>
          <a:lstStyle/>
          <a:p>
            <a:r>
              <a:rPr lang="en-NZ" dirty="0" smtClean="0"/>
              <a:t>Teachers’ goals are displayed in our staff room as a visual reminder of their ambitions for 2011.</a:t>
            </a:r>
          </a:p>
          <a:p>
            <a:endParaRPr lang="en-NZ" dirty="0"/>
          </a:p>
          <a:p>
            <a:r>
              <a:rPr lang="en-NZ" dirty="0" smtClean="0"/>
              <a:t>Teachers are encouraged to read each others goals and share ideas and suggestions as well as offer support using the post-it notes. </a:t>
            </a:r>
          </a:p>
          <a:p>
            <a:endParaRPr lang="en-NZ" dirty="0"/>
          </a:p>
          <a:p>
            <a:r>
              <a:rPr lang="en-NZ" dirty="0" smtClean="0"/>
              <a:t>A sample of these is shown.</a:t>
            </a:r>
            <a:endParaRPr lang="en-NZ" dirty="0"/>
          </a:p>
        </p:txBody>
      </p:sp>
    </p:spTree>
    <p:extLst>
      <p:ext uri="{BB962C8B-B14F-4D97-AF65-F5344CB8AC3E}">
        <p14:creationId xmlns:p14="http://schemas.microsoft.com/office/powerpoint/2010/main" val="1591477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548680"/>
            <a:ext cx="4567984" cy="353833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5" name="Picture 9"/>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9512" y="4087019"/>
            <a:ext cx="6048672" cy="263857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836712"/>
            <a:ext cx="4536503" cy="232735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9872" y="3356992"/>
            <a:ext cx="5544616" cy="324036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5307339" y="128826"/>
            <a:ext cx="3672408" cy="707886"/>
          </a:xfrm>
          <a:prstGeom prst="rect">
            <a:avLst/>
          </a:prstGeom>
          <a:noFill/>
        </p:spPr>
        <p:txBody>
          <a:bodyPr wrap="square" rtlCol="0">
            <a:spAutoFit/>
          </a:bodyPr>
          <a:lstStyle/>
          <a:p>
            <a:pPr algn="ctr"/>
            <a:r>
              <a:rPr lang="en-NZ" sz="2000" dirty="0" smtClean="0"/>
              <a:t>TEACHER E-PORTFOLIOS IN ACTION</a:t>
            </a:r>
            <a:endParaRPr lang="en-NZ" sz="2000" dirty="0"/>
          </a:p>
        </p:txBody>
      </p:sp>
    </p:spTree>
    <p:extLst>
      <p:ext uri="{BB962C8B-B14F-4D97-AF65-F5344CB8AC3E}">
        <p14:creationId xmlns:p14="http://schemas.microsoft.com/office/powerpoint/2010/main" val="35537911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12209"/>
            <a:ext cx="5317912" cy="352839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5" name="Picture 7"/>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563888" y="2552992"/>
            <a:ext cx="5193667" cy="39386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4838681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476672"/>
            <a:ext cx="8229600" cy="864096"/>
          </a:xfrm>
        </p:spPr>
        <p:txBody>
          <a:bodyPr>
            <a:noAutofit/>
          </a:bodyPr>
          <a:lstStyle/>
          <a:p>
            <a:endParaRPr lang="en-NZ" sz="1400" dirty="0"/>
          </a:p>
        </p:txBody>
      </p:sp>
      <p:sp>
        <p:nvSpPr>
          <p:cNvPr id="3" name="Content Placeholder 2"/>
          <p:cNvSpPr>
            <a:spLocks noGrp="1"/>
          </p:cNvSpPr>
          <p:nvPr>
            <p:ph idx="1"/>
          </p:nvPr>
        </p:nvSpPr>
        <p:spPr/>
        <p:txBody>
          <a:bodyPr/>
          <a:lstStyle/>
          <a:p>
            <a:endParaRPr lang="en-NZ"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060319"/>
            <a:ext cx="6481245" cy="33843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3140968"/>
            <a:ext cx="5112568" cy="281695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476672"/>
            <a:ext cx="8784976" cy="233243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946710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loud Callout 9"/>
          <p:cNvSpPr/>
          <p:nvPr/>
        </p:nvSpPr>
        <p:spPr>
          <a:xfrm>
            <a:off x="5472100" y="343195"/>
            <a:ext cx="3384376" cy="1401969"/>
          </a:xfrm>
          <a:prstGeom prst="cloudCallout">
            <a:avLst>
              <a:gd name="adj1" fmla="val 12529"/>
              <a:gd name="adj2" fmla="val 681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Title 1"/>
          <p:cNvSpPr>
            <a:spLocks noGrp="1"/>
          </p:cNvSpPr>
          <p:nvPr>
            <p:ph type="ctrTitle"/>
          </p:nvPr>
        </p:nvSpPr>
        <p:spPr>
          <a:xfrm>
            <a:off x="213102" y="836713"/>
            <a:ext cx="6480720" cy="1584176"/>
          </a:xfrm>
        </p:spPr>
        <p:txBody>
          <a:bodyPr>
            <a:normAutofit fontScale="90000"/>
          </a:bodyPr>
          <a:lstStyle/>
          <a:p>
            <a:pPr algn="l"/>
            <a:r>
              <a:rPr lang="en-NZ" dirty="0" smtClean="0">
                <a:latin typeface="Bauhaus 93" pitchFamily="82" charset="0"/>
              </a:rPr>
              <a:t/>
            </a:r>
            <a:br>
              <a:rPr lang="en-NZ" dirty="0" smtClean="0">
                <a:latin typeface="Bauhaus 93" pitchFamily="82" charset="0"/>
              </a:rPr>
            </a:br>
            <a:r>
              <a:rPr lang="en-NZ" dirty="0" smtClean="0">
                <a:latin typeface="Bauhaus 93" pitchFamily="82" charset="0"/>
              </a:rPr>
              <a:t>GOAL 4</a:t>
            </a:r>
            <a:br>
              <a:rPr lang="en-NZ" dirty="0" smtClean="0">
                <a:latin typeface="Bauhaus 93" pitchFamily="82" charset="0"/>
              </a:rPr>
            </a:br>
            <a:r>
              <a:rPr lang="en-NZ" dirty="0" smtClean="0">
                <a:latin typeface="Bauhaus 93" pitchFamily="82" charset="0"/>
              </a:rPr>
              <a:t>OUR </a:t>
            </a:r>
            <a:r>
              <a:rPr lang="en-NZ" dirty="0" smtClean="0">
                <a:latin typeface="Bauhaus 93" pitchFamily="82" charset="0"/>
              </a:rPr>
              <a:t>COMMUNITY </a:t>
            </a:r>
            <a:br>
              <a:rPr lang="en-NZ" dirty="0" smtClean="0">
                <a:latin typeface="Bauhaus 93" pitchFamily="82" charset="0"/>
              </a:rPr>
            </a:br>
            <a:r>
              <a:rPr lang="en-NZ" sz="3100" smtClean="0">
                <a:latin typeface="Bauhaus 93" pitchFamily="82" charset="0"/>
              </a:rPr>
              <a:t>PARTICIPATING IN </a:t>
            </a:r>
            <a:r>
              <a:rPr lang="en-NZ" sz="3100" dirty="0" smtClean="0">
                <a:latin typeface="Bauhaus 93" pitchFamily="82" charset="0"/>
              </a:rPr>
              <a:t>THEIR CHILD’S LEARNING</a:t>
            </a:r>
            <a:r>
              <a:rPr lang="en-NZ" dirty="0" smtClean="0">
                <a:latin typeface="Bauhaus 93" pitchFamily="82" charset="0"/>
              </a:rPr>
              <a:t/>
            </a:r>
            <a:br>
              <a:rPr lang="en-NZ" dirty="0" smtClean="0">
                <a:latin typeface="Bauhaus 93" pitchFamily="82" charset="0"/>
              </a:rPr>
            </a:br>
            <a:r>
              <a:rPr lang="en-NZ" dirty="0">
                <a:latin typeface="Bauhaus 93" pitchFamily="82" charset="0"/>
              </a:rPr>
              <a:t/>
            </a:r>
            <a:br>
              <a:rPr lang="en-NZ" dirty="0">
                <a:latin typeface="Bauhaus 93" pitchFamily="82" charset="0"/>
              </a:rPr>
            </a:br>
            <a:endParaRPr lang="en-NZ" dirty="0">
              <a:latin typeface="Bauhaus 93" pitchFamily="82"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7297" y="2060848"/>
            <a:ext cx="2114306" cy="2085144"/>
          </a:xfrm>
          <a:prstGeom prst="rect">
            <a:avLst/>
          </a:prstGeom>
        </p:spPr>
      </p:pic>
      <p:sp>
        <p:nvSpPr>
          <p:cNvPr id="7" name="TextBox 6"/>
          <p:cNvSpPr txBox="1"/>
          <p:nvPr/>
        </p:nvSpPr>
        <p:spPr>
          <a:xfrm>
            <a:off x="611560" y="2708920"/>
            <a:ext cx="7344816" cy="4247317"/>
          </a:xfrm>
          <a:prstGeom prst="rect">
            <a:avLst/>
          </a:prstGeom>
          <a:noFill/>
        </p:spPr>
        <p:txBody>
          <a:bodyPr wrap="square" rtlCol="0">
            <a:spAutoFit/>
          </a:bodyPr>
          <a:lstStyle/>
          <a:p>
            <a:r>
              <a:rPr lang="en-NZ" dirty="0" smtClean="0">
                <a:hlinkClick r:id="rId3"/>
              </a:rPr>
              <a:t>Blog Central</a:t>
            </a:r>
            <a:r>
              <a:rPr lang="en-NZ" dirty="0" smtClean="0"/>
              <a:t> – the starting point for most of our blogs.</a:t>
            </a:r>
          </a:p>
          <a:p>
            <a:endParaRPr lang="en-NZ" dirty="0" smtClean="0"/>
          </a:p>
          <a:p>
            <a:r>
              <a:rPr lang="en-NZ" dirty="0" smtClean="0"/>
              <a:t>A taster of some of our </a:t>
            </a:r>
            <a:r>
              <a:rPr lang="en-NZ" dirty="0" smtClean="0"/>
              <a:t>Classroom </a:t>
            </a:r>
            <a:r>
              <a:rPr lang="en-NZ" dirty="0" smtClean="0"/>
              <a:t>Blogs</a:t>
            </a:r>
          </a:p>
          <a:p>
            <a:r>
              <a:rPr lang="en-NZ" dirty="0"/>
              <a:t>	</a:t>
            </a:r>
            <a:r>
              <a:rPr lang="en-NZ" dirty="0" smtClean="0">
                <a:hlinkClick r:id="rId4"/>
              </a:rPr>
              <a:t>Room 6</a:t>
            </a:r>
            <a:endParaRPr lang="en-NZ" dirty="0" smtClean="0"/>
          </a:p>
          <a:p>
            <a:r>
              <a:rPr lang="en-NZ" dirty="0"/>
              <a:t>	</a:t>
            </a:r>
            <a:r>
              <a:rPr lang="en-NZ" dirty="0" smtClean="0">
                <a:hlinkClick r:id="rId5"/>
              </a:rPr>
              <a:t>Room 7</a:t>
            </a:r>
            <a:endParaRPr lang="en-NZ" dirty="0" smtClean="0"/>
          </a:p>
          <a:p>
            <a:r>
              <a:rPr lang="en-NZ" dirty="0"/>
              <a:t>	</a:t>
            </a:r>
            <a:r>
              <a:rPr lang="en-NZ" dirty="0" smtClean="0">
                <a:hlinkClick r:id="rId6"/>
              </a:rPr>
              <a:t>Room 8</a:t>
            </a:r>
            <a:endParaRPr lang="en-NZ" dirty="0" smtClean="0"/>
          </a:p>
          <a:p>
            <a:endParaRPr lang="en-NZ" dirty="0" smtClean="0"/>
          </a:p>
          <a:p>
            <a:r>
              <a:rPr lang="en-NZ" dirty="0" smtClean="0">
                <a:hlinkClick r:id="rId7"/>
              </a:rPr>
              <a:t>Taravisiontube</a:t>
            </a:r>
            <a:endParaRPr lang="en-NZ" dirty="0" smtClean="0"/>
          </a:p>
          <a:p>
            <a:endParaRPr lang="en-NZ" dirty="0"/>
          </a:p>
          <a:p>
            <a:r>
              <a:rPr lang="en-NZ" dirty="0" smtClean="0">
                <a:hlinkClick r:id="rId8"/>
              </a:rPr>
              <a:t>The School Website</a:t>
            </a:r>
            <a:endParaRPr lang="en-NZ" dirty="0" smtClean="0"/>
          </a:p>
          <a:p>
            <a:endParaRPr lang="en-NZ" dirty="0"/>
          </a:p>
          <a:p>
            <a:r>
              <a:rPr lang="en-NZ" dirty="0" err="1" smtClean="0"/>
              <a:t>Knowledgenet</a:t>
            </a:r>
            <a:r>
              <a:rPr lang="en-NZ" dirty="0" smtClean="0"/>
              <a:t> – through the Parent </a:t>
            </a:r>
            <a:r>
              <a:rPr lang="en-NZ" dirty="0" smtClean="0"/>
              <a:t>Portal </a:t>
            </a:r>
          </a:p>
          <a:p>
            <a:r>
              <a:rPr lang="en-NZ" dirty="0" smtClean="0"/>
              <a:t>(see the next page of this in action)</a:t>
            </a:r>
            <a:endParaRPr lang="en-NZ" dirty="0" smtClean="0"/>
          </a:p>
          <a:p>
            <a:endParaRPr lang="en-NZ" dirty="0"/>
          </a:p>
          <a:p>
            <a:endParaRPr lang="en-NZ" dirty="0"/>
          </a:p>
        </p:txBody>
      </p:sp>
      <p:sp>
        <p:nvSpPr>
          <p:cNvPr id="9" name="TextBox 8"/>
          <p:cNvSpPr txBox="1"/>
          <p:nvPr/>
        </p:nvSpPr>
        <p:spPr>
          <a:xfrm>
            <a:off x="6012160" y="505571"/>
            <a:ext cx="2304256" cy="1077218"/>
          </a:xfrm>
          <a:prstGeom prst="rect">
            <a:avLst/>
          </a:prstGeom>
          <a:solidFill>
            <a:schemeClr val="accent1">
              <a:alpha val="0"/>
            </a:schemeClr>
          </a:solidFill>
        </p:spPr>
        <p:txBody>
          <a:bodyPr wrap="square" rtlCol="0">
            <a:spAutoFit/>
          </a:bodyPr>
          <a:lstStyle/>
          <a:p>
            <a:pPr algn="ctr"/>
            <a:r>
              <a:rPr lang="en-NZ" sz="1600" dirty="0" smtClean="0"/>
              <a:t>What opportunities exist for my whanau to engage digitally with my learning?</a:t>
            </a:r>
            <a:endParaRPr lang="en-NZ" sz="1600" dirty="0"/>
          </a:p>
        </p:txBody>
      </p:sp>
    </p:spTree>
    <p:extLst>
      <p:ext uri="{BB962C8B-B14F-4D97-AF65-F5344CB8AC3E}">
        <p14:creationId xmlns:p14="http://schemas.microsoft.com/office/powerpoint/2010/main" val="42521491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SETTING THE SCENE@TIS</a:t>
            </a:r>
            <a:endParaRPr lang="en-NZ" dirty="0"/>
          </a:p>
        </p:txBody>
      </p:sp>
      <p:sp>
        <p:nvSpPr>
          <p:cNvPr id="3" name="Content Placeholder 2"/>
          <p:cNvSpPr>
            <a:spLocks noGrp="1"/>
          </p:cNvSpPr>
          <p:nvPr>
            <p:ph idx="1"/>
          </p:nvPr>
        </p:nvSpPr>
        <p:spPr>
          <a:xfrm>
            <a:off x="457200" y="1268760"/>
            <a:ext cx="8291264" cy="5328592"/>
          </a:xfrm>
        </p:spPr>
        <p:txBody>
          <a:bodyPr>
            <a:normAutofit fontScale="77500" lnSpcReduction="20000"/>
          </a:bodyPr>
          <a:lstStyle/>
          <a:p>
            <a:pPr marL="0" indent="0">
              <a:buNone/>
            </a:pPr>
            <a:r>
              <a:rPr lang="en-NZ" dirty="0" smtClean="0"/>
              <a:t>Staff E-Portfolios @ TIS</a:t>
            </a:r>
          </a:p>
          <a:p>
            <a:r>
              <a:rPr lang="en-NZ" sz="2000" dirty="0" smtClean="0"/>
              <a:t>All staff are using </a:t>
            </a:r>
            <a:r>
              <a:rPr lang="en-NZ" sz="2000" dirty="0" err="1" smtClean="0"/>
              <a:t>KnowledgeNet</a:t>
            </a:r>
            <a:r>
              <a:rPr lang="en-NZ" sz="2000" dirty="0" smtClean="0"/>
              <a:t> Learning Journals as the vehicle for their e-portfolio in 2011.</a:t>
            </a:r>
          </a:p>
          <a:p>
            <a:r>
              <a:rPr lang="en-NZ" sz="2000" dirty="0" smtClean="0"/>
              <a:t>The purpose of our e-portfolios are to specifically record teachers’ ICT learning journey throughout 2011. </a:t>
            </a:r>
          </a:p>
          <a:p>
            <a:r>
              <a:rPr lang="en-NZ" sz="2000" dirty="0" err="1" smtClean="0"/>
              <a:t>KnowledgeNet</a:t>
            </a:r>
            <a:r>
              <a:rPr lang="en-NZ" sz="2000" dirty="0" smtClean="0"/>
              <a:t> was chosen as this is the LMS that our students are using. Choosing this as a vehicle incorporates our school wide PD focus on developing </a:t>
            </a:r>
            <a:r>
              <a:rPr lang="en-NZ" sz="2000" dirty="0" err="1" smtClean="0"/>
              <a:t>KnowledgeNet</a:t>
            </a:r>
            <a:r>
              <a:rPr lang="en-NZ" sz="2000" dirty="0" smtClean="0"/>
              <a:t> as our digital portal between students, teachers and parents. Getting teachers to use this has allowed them to become familiar with </a:t>
            </a:r>
            <a:r>
              <a:rPr lang="en-NZ" sz="2000" dirty="0" err="1" smtClean="0"/>
              <a:t>KnowledgeNet</a:t>
            </a:r>
            <a:r>
              <a:rPr lang="en-NZ" sz="2000" dirty="0" smtClean="0"/>
              <a:t> from a learner’s perspective and has given them the understanding of how the students will be able to use the tool. Teachers are gaining more confidence in using the system. </a:t>
            </a:r>
          </a:p>
          <a:p>
            <a:r>
              <a:rPr lang="en-NZ" sz="2000" dirty="0" smtClean="0"/>
              <a:t>The expectation is that teachers will complete a reflection once a week based on their personal use of ICT as a teaching and learning tool within their classrooms. </a:t>
            </a:r>
            <a:r>
              <a:rPr lang="en-NZ" sz="2000" dirty="0" err="1" smtClean="0"/>
              <a:t>KnowledgeNet</a:t>
            </a:r>
            <a:r>
              <a:rPr lang="en-NZ" sz="2000" dirty="0" smtClean="0"/>
              <a:t> also allows for peer support and comment. </a:t>
            </a:r>
          </a:p>
          <a:p>
            <a:r>
              <a:rPr lang="en-NZ" sz="2000" dirty="0" smtClean="0"/>
              <a:t>ICT Lead Team have access to all journals for viewing and commenting. </a:t>
            </a:r>
          </a:p>
          <a:p>
            <a:r>
              <a:rPr lang="en-NZ" sz="2000" dirty="0" smtClean="0"/>
              <a:t>Teachers have set personal goals around ICT. Many of these relate to the successful use of </a:t>
            </a:r>
            <a:r>
              <a:rPr lang="en-NZ" sz="2000" dirty="0" err="1" smtClean="0"/>
              <a:t>KnowledgeNet</a:t>
            </a:r>
            <a:r>
              <a:rPr lang="en-NZ" sz="2000" dirty="0" smtClean="0"/>
              <a:t> as an LMS and a means of communication between home and school. As personal rather than school wide goals these specifically relate to the individual teacher and their personal level of capability and interest around development of ICT in our school. </a:t>
            </a:r>
          </a:p>
          <a:p>
            <a:r>
              <a:rPr lang="en-NZ" sz="2000" dirty="0" smtClean="0"/>
              <a:t>Teachers’ personal goals are aligned to the registered teacher criteria with particular emphasis on criteria 4, 5, 8 and 9. Reflections on these criteria are found in our Teacher Reflection Diary, which forms the basis of our appraisal system. </a:t>
            </a:r>
            <a:endParaRPr lang="en-NZ" sz="2000"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24328" y="5805264"/>
            <a:ext cx="1512168" cy="973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61319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260648"/>
            <a:ext cx="5265848" cy="3301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2924944"/>
            <a:ext cx="5076943"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796136" y="476672"/>
            <a:ext cx="2664296" cy="646331"/>
          </a:xfrm>
          <a:prstGeom prst="rect">
            <a:avLst/>
          </a:prstGeom>
          <a:noFill/>
        </p:spPr>
        <p:txBody>
          <a:bodyPr wrap="square" rtlCol="0">
            <a:spAutoFit/>
          </a:bodyPr>
          <a:lstStyle/>
          <a:p>
            <a:r>
              <a:rPr lang="en-NZ" dirty="0" smtClean="0"/>
              <a:t>The Parent Portal in </a:t>
            </a:r>
            <a:r>
              <a:rPr lang="en-NZ" dirty="0" err="1" smtClean="0"/>
              <a:t>KnowledgeNet</a:t>
            </a:r>
            <a:r>
              <a:rPr lang="en-NZ" dirty="0" smtClean="0"/>
              <a:t> in action.</a:t>
            </a:r>
            <a:endParaRPr lang="en-NZ" dirty="0"/>
          </a:p>
        </p:txBody>
      </p:sp>
    </p:spTree>
    <p:extLst>
      <p:ext uri="{BB962C8B-B14F-4D97-AF65-F5344CB8AC3E}">
        <p14:creationId xmlns:p14="http://schemas.microsoft.com/office/powerpoint/2010/main" val="5771644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2060848"/>
            <a:ext cx="7560840" cy="2308324"/>
          </a:xfrm>
          <a:prstGeom prst="rect">
            <a:avLst/>
          </a:prstGeom>
          <a:noFill/>
        </p:spPr>
        <p:txBody>
          <a:bodyPr wrap="square" rtlCol="0">
            <a:spAutoFit/>
          </a:bodyPr>
          <a:lstStyle/>
          <a:p>
            <a:pPr algn="ctr"/>
            <a:r>
              <a:rPr lang="en-NZ" sz="3600" dirty="0" smtClean="0"/>
              <a:t>This concludes our report: </a:t>
            </a:r>
          </a:p>
          <a:p>
            <a:pPr algn="ctr"/>
            <a:r>
              <a:rPr lang="en-NZ" sz="3600" dirty="0" smtClean="0"/>
              <a:t>“a window into ICT and the introduction of staff e-portfolios”</a:t>
            </a:r>
          </a:p>
          <a:p>
            <a:pPr algn="ctr"/>
            <a:r>
              <a:rPr lang="en-NZ" sz="3600" dirty="0" smtClean="0"/>
              <a:t> at TIS so far in 2011.</a:t>
            </a:r>
            <a:endParaRPr lang="en-NZ" sz="3600" dirty="0"/>
          </a:p>
        </p:txBody>
      </p:sp>
    </p:spTree>
    <p:extLst>
      <p:ext uri="{BB962C8B-B14F-4D97-AF65-F5344CB8AC3E}">
        <p14:creationId xmlns:p14="http://schemas.microsoft.com/office/powerpoint/2010/main" val="7572783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299269"/>
            <a:ext cx="6480720" cy="2190105"/>
          </a:xfrm>
        </p:spPr>
        <p:txBody>
          <a:bodyPr>
            <a:normAutofit fontScale="90000"/>
          </a:bodyPr>
          <a:lstStyle/>
          <a:p>
            <a:r>
              <a:rPr lang="en-NZ" dirty="0" smtClean="0">
                <a:latin typeface="Bauhaus 93" pitchFamily="82" charset="0"/>
              </a:rPr>
              <a:t>GOAL 1</a:t>
            </a:r>
            <a:br>
              <a:rPr lang="en-NZ" dirty="0" smtClean="0">
                <a:latin typeface="Bauhaus 93" pitchFamily="82" charset="0"/>
              </a:rPr>
            </a:br>
            <a:r>
              <a:rPr lang="en-NZ" dirty="0" smtClean="0">
                <a:latin typeface="Bauhaus 93" pitchFamily="82" charset="0"/>
              </a:rPr>
              <a:t>DIGITAL CITIZENSHIP</a:t>
            </a:r>
            <a:br>
              <a:rPr lang="en-NZ" dirty="0" smtClean="0">
                <a:latin typeface="Bauhaus 93" pitchFamily="82" charset="0"/>
              </a:rPr>
            </a:br>
            <a:r>
              <a:rPr lang="en-NZ" dirty="0" smtClean="0">
                <a:latin typeface="Bauhaus 93" pitchFamily="82" charset="0"/>
              </a:rPr>
              <a:t>@ TARADALE INTERMEDIATE</a:t>
            </a:r>
            <a:endParaRPr lang="en-NZ" dirty="0">
              <a:latin typeface="Bauhaus 93" pitchFamily="82"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0232" y="332656"/>
            <a:ext cx="2394674" cy="2361644"/>
          </a:xfrm>
          <a:prstGeom prst="rect">
            <a:avLst/>
          </a:prstGeom>
        </p:spPr>
      </p:pic>
      <p:sp>
        <p:nvSpPr>
          <p:cNvPr id="4" name="Title 1"/>
          <p:cNvSpPr txBox="1">
            <a:spLocks/>
          </p:cNvSpPr>
          <p:nvPr/>
        </p:nvSpPr>
        <p:spPr>
          <a:xfrm>
            <a:off x="323528" y="2420888"/>
            <a:ext cx="8229600" cy="77809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sz="2400" dirty="0" smtClean="0"/>
              <a:t>Stage </a:t>
            </a:r>
            <a:r>
              <a:rPr lang="en-NZ" sz="2400" dirty="0" smtClean="0"/>
              <a:t>1(a) </a:t>
            </a:r>
            <a:r>
              <a:rPr lang="en-NZ" sz="2400" dirty="0" smtClean="0"/>
              <a:t>– The </a:t>
            </a:r>
            <a:r>
              <a:rPr lang="en-NZ" sz="2400" dirty="0" smtClean="0"/>
              <a:t>Consultation with Parents</a:t>
            </a:r>
            <a:r>
              <a:rPr lang="en-NZ" sz="2400" dirty="0" smtClean="0"/>
              <a:t/>
            </a:r>
            <a:br>
              <a:rPr lang="en-NZ" sz="2400" dirty="0" smtClean="0"/>
            </a:br>
            <a:r>
              <a:rPr lang="en-NZ" sz="1400" dirty="0" smtClean="0"/>
              <a:t>Scene:  Community Engagement </a:t>
            </a:r>
            <a:r>
              <a:rPr lang="en-NZ" sz="1400" dirty="0" smtClean="0"/>
              <a:t>– Newsletter HOME TO PARENTS</a:t>
            </a:r>
            <a:endParaRPr lang="en-NZ" sz="1400" dirty="0"/>
          </a:p>
        </p:txBody>
      </p:sp>
      <p:sp>
        <p:nvSpPr>
          <p:cNvPr id="3" name="Rectangle 2"/>
          <p:cNvSpPr/>
          <p:nvPr/>
        </p:nvSpPr>
        <p:spPr>
          <a:xfrm>
            <a:off x="427860" y="3304782"/>
            <a:ext cx="8229600" cy="2585323"/>
          </a:xfrm>
          <a:prstGeom prst="rect">
            <a:avLst/>
          </a:prstGeom>
        </p:spPr>
        <p:txBody>
          <a:bodyPr wrap="square">
            <a:spAutoFit/>
          </a:bodyPr>
          <a:lstStyle/>
          <a:p>
            <a:r>
              <a:rPr lang="en-NZ" sz="1200" b="1" dirty="0"/>
              <a:t>Digital Citizenship / Teachers as Digital Educators / Digital </a:t>
            </a:r>
            <a:r>
              <a:rPr lang="en-NZ" sz="1200" b="1" dirty="0" smtClean="0"/>
              <a:t>Parenting</a:t>
            </a:r>
          </a:p>
          <a:p>
            <a:endParaRPr lang="en-NZ" sz="1200" b="1" dirty="0"/>
          </a:p>
          <a:p>
            <a:r>
              <a:rPr lang="en-NZ" sz="1200" dirty="0"/>
              <a:t>I have included below some more  information and websites that may be useful for you as a parent. </a:t>
            </a:r>
            <a:endParaRPr lang="en-NZ" sz="1200" dirty="0" smtClean="0"/>
          </a:p>
          <a:p>
            <a:r>
              <a:rPr lang="en-NZ" sz="1200" dirty="0" smtClean="0"/>
              <a:t>As </a:t>
            </a:r>
            <a:r>
              <a:rPr lang="en-NZ" sz="1200" dirty="0"/>
              <a:t>a school we realise that our role regarding preparing children to be great Digital Citizens is now something we must include in any up-to-date curriculum. We will however need parent and whanau help to achieve this as the ‘digital world’ of our children does not just happen while they are at school, it is everywhere!         </a:t>
            </a:r>
            <a:endParaRPr lang="en-NZ" sz="1200" dirty="0" smtClean="0"/>
          </a:p>
          <a:p>
            <a:endParaRPr lang="en-NZ" sz="1200" dirty="0"/>
          </a:p>
          <a:p>
            <a:r>
              <a:rPr lang="en-NZ" sz="1200" dirty="0"/>
              <a:t>Check out:   </a:t>
            </a:r>
            <a:r>
              <a:rPr lang="en-NZ" sz="1200" u="sng" dirty="0">
                <a:hlinkClick r:id="rId3"/>
              </a:rPr>
              <a:t>http://www.mylgp.org.nz</a:t>
            </a:r>
            <a:r>
              <a:rPr lang="en-NZ" sz="1200" dirty="0">
                <a:hlinkClick r:id="rId3"/>
              </a:rPr>
              <a:t>   </a:t>
            </a:r>
            <a:r>
              <a:rPr lang="en-NZ" sz="1200" dirty="0"/>
              <a:t>This is a NZ site (Learn Guide Protect framework devised by NetSafe) that gives us all a great deal of useful advice</a:t>
            </a:r>
            <a:r>
              <a:rPr lang="en-NZ" sz="1200" dirty="0" smtClean="0"/>
              <a:t>.</a:t>
            </a:r>
          </a:p>
          <a:p>
            <a:endParaRPr lang="en-NZ" sz="1200" dirty="0"/>
          </a:p>
          <a:p>
            <a:r>
              <a:rPr lang="en-NZ" sz="1200" b="1" dirty="0"/>
              <a:t>The following question ‘What is digital citizenship’ poses a challenge for us as educators, a challenge that we cannot ignore and a challenge that parents, whanau and society cannot ignore either. </a:t>
            </a:r>
          </a:p>
          <a:p>
            <a:endParaRPr lang="en-NZ" b="1" dirty="0"/>
          </a:p>
        </p:txBody>
      </p:sp>
    </p:spTree>
    <p:extLst>
      <p:ext uri="{BB962C8B-B14F-4D97-AF65-F5344CB8AC3E}">
        <p14:creationId xmlns:p14="http://schemas.microsoft.com/office/powerpoint/2010/main" val="31104159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95536" y="332656"/>
            <a:ext cx="8424936" cy="6093976"/>
          </a:xfrm>
          <a:prstGeom prst="rect">
            <a:avLst/>
          </a:prstGeom>
          <a:noFill/>
        </p:spPr>
        <p:txBody>
          <a:bodyPr wrap="square" rtlCol="0">
            <a:spAutoFit/>
          </a:bodyPr>
          <a:lstStyle/>
          <a:p>
            <a:r>
              <a:rPr lang="en-NZ" sz="1400" dirty="0" smtClean="0"/>
              <a:t>Drawing </a:t>
            </a:r>
            <a:r>
              <a:rPr lang="en-NZ" sz="1400" dirty="0"/>
              <a:t>from the Key Competencies and Values in the New Zealand Curriculum and a growing body of research knowledge, NetSafe, in consultation with New Zealand teachers has produced this definition of a New Zealand Digital Citizen</a:t>
            </a:r>
            <a:r>
              <a:rPr lang="en-NZ" sz="1400" dirty="0" smtClean="0"/>
              <a:t>.</a:t>
            </a:r>
          </a:p>
          <a:p>
            <a:endParaRPr lang="en-NZ" sz="1400" dirty="0"/>
          </a:p>
          <a:p>
            <a:r>
              <a:rPr lang="en-NZ" sz="1400" dirty="0"/>
              <a:t>A digital citizen:</a:t>
            </a:r>
          </a:p>
          <a:p>
            <a:pPr marL="285750" lvl="0" indent="-285750">
              <a:buFont typeface="Arial" pitchFamily="34" charset="0"/>
              <a:buChar char="•"/>
            </a:pPr>
            <a:r>
              <a:rPr lang="en-NZ" sz="1400" dirty="0"/>
              <a:t>is a confident and capable user of ICT</a:t>
            </a:r>
          </a:p>
          <a:p>
            <a:pPr marL="285750" lvl="0" indent="-285750">
              <a:buFont typeface="Arial" pitchFamily="34" charset="0"/>
              <a:buChar char="•"/>
            </a:pPr>
            <a:r>
              <a:rPr lang="en-NZ" sz="1400" dirty="0"/>
              <a:t>uses technologies to participate in educational, cultural, and economic activities</a:t>
            </a:r>
          </a:p>
          <a:p>
            <a:pPr marL="285750" lvl="0" indent="-285750">
              <a:buFont typeface="Arial" pitchFamily="34" charset="0"/>
              <a:buChar char="•"/>
            </a:pPr>
            <a:r>
              <a:rPr lang="en-NZ" sz="1400" dirty="0"/>
              <a:t>uses and develops critical thinking skills in cyberspace</a:t>
            </a:r>
          </a:p>
          <a:p>
            <a:pPr marL="285750" lvl="0" indent="-285750">
              <a:buFont typeface="Arial" pitchFamily="34" charset="0"/>
              <a:buChar char="•"/>
            </a:pPr>
            <a:r>
              <a:rPr lang="en-NZ" sz="1400" dirty="0"/>
              <a:t>is literate in the language, symbols, and texts of digital technologies</a:t>
            </a:r>
          </a:p>
          <a:p>
            <a:pPr marL="285750" lvl="0" indent="-285750">
              <a:buFont typeface="Arial" pitchFamily="34" charset="0"/>
              <a:buChar char="•"/>
            </a:pPr>
            <a:r>
              <a:rPr lang="en-NZ" sz="1400" dirty="0"/>
              <a:t>is aware of ICT challenges and can manage them effectively</a:t>
            </a:r>
          </a:p>
          <a:p>
            <a:pPr marL="285750" lvl="0" indent="-285750">
              <a:buFont typeface="Arial" pitchFamily="34" charset="0"/>
              <a:buChar char="•"/>
            </a:pPr>
            <a:r>
              <a:rPr lang="en-NZ" sz="1400" dirty="0"/>
              <a:t>uses ICT to relate to others in positive, meaningful ways</a:t>
            </a:r>
          </a:p>
          <a:p>
            <a:pPr marL="285750" lvl="0" indent="-285750">
              <a:buFont typeface="Arial" pitchFamily="34" charset="0"/>
              <a:buChar char="•"/>
            </a:pPr>
            <a:r>
              <a:rPr lang="en-NZ" sz="1400" dirty="0"/>
              <a:t>demonstrates honesty and integrity and ethical behaviour in their use of ICT</a:t>
            </a:r>
          </a:p>
          <a:p>
            <a:pPr marL="285750" lvl="0" indent="-285750">
              <a:buFont typeface="Arial" pitchFamily="34" charset="0"/>
              <a:buChar char="•"/>
            </a:pPr>
            <a:r>
              <a:rPr lang="en-NZ" sz="1400" dirty="0"/>
              <a:t>respects the concepts of privacy and freedom of speech in a digital world</a:t>
            </a:r>
          </a:p>
          <a:p>
            <a:pPr marL="285750" lvl="0" indent="-285750">
              <a:buFont typeface="Arial" pitchFamily="34" charset="0"/>
              <a:buChar char="•"/>
            </a:pPr>
            <a:r>
              <a:rPr lang="en-NZ" sz="1400" dirty="0"/>
              <a:t>contributes and actively promotes the values of digital </a:t>
            </a:r>
            <a:r>
              <a:rPr lang="en-NZ" sz="1400" dirty="0" smtClean="0"/>
              <a:t>citizenship</a:t>
            </a:r>
          </a:p>
          <a:p>
            <a:pPr lvl="0"/>
            <a:endParaRPr lang="en-NZ" sz="1400" dirty="0"/>
          </a:p>
          <a:p>
            <a:r>
              <a:rPr lang="en-NZ" sz="1400" dirty="0"/>
              <a:t>Digital literacy or the ability to understand and fully participate in the digital world is fundamental to digital citizenship. It is the combination of technical and social skills that enable a person to be successful and safe in the information age. Like literacy and numeracy initiatives which provide people with the skills to participate in the work force, digital literacy has become an essential skill to be a confident, connected, and actively involved </a:t>
            </a:r>
            <a:r>
              <a:rPr lang="en-NZ" sz="1400" dirty="0" smtClean="0"/>
              <a:t>      life-long </a:t>
            </a:r>
            <a:r>
              <a:rPr lang="en-NZ" sz="1400" dirty="0"/>
              <a:t>learner</a:t>
            </a:r>
            <a:r>
              <a:rPr lang="en-NZ" sz="1400" dirty="0" smtClean="0"/>
              <a:t>.</a:t>
            </a:r>
          </a:p>
          <a:p>
            <a:endParaRPr lang="en-NZ" sz="1400" dirty="0"/>
          </a:p>
          <a:p>
            <a:r>
              <a:rPr lang="en-NZ" sz="1400" dirty="0"/>
              <a:t>Reflection on Facebook / Social </a:t>
            </a:r>
            <a:r>
              <a:rPr lang="en-NZ" sz="1400" dirty="0" smtClean="0"/>
              <a:t>Media</a:t>
            </a:r>
          </a:p>
          <a:p>
            <a:endParaRPr lang="en-NZ" sz="1400" dirty="0"/>
          </a:p>
          <a:p>
            <a:r>
              <a:rPr lang="en-NZ" sz="1400" dirty="0"/>
              <a:t>While the November Newsletter was strong on 11-13 year olds not having a “Facebook” site we also acknowledge that if the school and parents can achieve the goals as stated above, we would have Digital Citizens who use Social Media safely and appropriately and challenges would be minimised.  Shouldn’t we now be saying that teaching the skills required to be digitally literate are now just as important as maths and literacy?? </a:t>
            </a:r>
            <a:r>
              <a:rPr lang="en-NZ" sz="1100" dirty="0"/>
              <a:t> </a:t>
            </a:r>
          </a:p>
          <a:p>
            <a:endParaRPr lang="en-NZ" sz="1200" dirty="0"/>
          </a:p>
        </p:txBody>
      </p:sp>
    </p:spTree>
    <p:extLst>
      <p:ext uri="{BB962C8B-B14F-4D97-AF65-F5344CB8AC3E}">
        <p14:creationId xmlns:p14="http://schemas.microsoft.com/office/powerpoint/2010/main" val="9632525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6336704"/>
          </a:xfrm>
        </p:spPr>
        <p:txBody>
          <a:bodyPr>
            <a:normAutofit fontScale="55000" lnSpcReduction="20000"/>
          </a:bodyPr>
          <a:lstStyle/>
          <a:p>
            <a:pPr marL="0" indent="0">
              <a:buNone/>
            </a:pPr>
            <a:r>
              <a:rPr lang="en-NZ" sz="1600" dirty="0" smtClean="0"/>
              <a:t>These sites may also provide parents with support, advice and ideas – check them out</a:t>
            </a:r>
            <a:r>
              <a:rPr lang="en-NZ" sz="1600" dirty="0" smtClean="0"/>
              <a:t>.</a:t>
            </a:r>
          </a:p>
          <a:p>
            <a:pPr marL="0" indent="0">
              <a:buNone/>
            </a:pPr>
            <a:endParaRPr lang="en-NZ" sz="1600" dirty="0" smtClean="0"/>
          </a:p>
          <a:p>
            <a:r>
              <a:rPr lang="en-NZ" sz="1600" b="1" u="sng" dirty="0" smtClean="0">
                <a:hlinkClick r:id="rId2"/>
              </a:rPr>
              <a:t>http://www.digitalparents.org/</a:t>
            </a:r>
            <a:r>
              <a:rPr lang="en-NZ" sz="1600" dirty="0"/>
              <a:t> </a:t>
            </a:r>
            <a:r>
              <a:rPr lang="en-NZ" sz="1600" dirty="0" smtClean="0"/>
              <a:t>  </a:t>
            </a:r>
            <a:r>
              <a:rPr lang="en-NZ" sz="1600" b="1" u="sng" dirty="0" smtClean="0">
                <a:hlinkClick r:id="rId3"/>
              </a:rPr>
              <a:t>http://www.thedigitalparent.com/</a:t>
            </a:r>
            <a:endParaRPr lang="en-NZ" sz="1600" dirty="0" smtClean="0"/>
          </a:p>
          <a:p>
            <a:r>
              <a:rPr lang="en-NZ" sz="1600" dirty="0" smtClean="0"/>
              <a:t>Also  </a:t>
            </a:r>
            <a:r>
              <a:rPr lang="en-NZ" sz="1600" b="1" dirty="0" smtClean="0"/>
              <a:t>Protecting your identity in Facebook</a:t>
            </a:r>
            <a:r>
              <a:rPr lang="en-NZ" sz="1600" dirty="0" smtClean="0"/>
              <a:t/>
            </a:r>
            <a:br>
              <a:rPr lang="en-NZ" sz="1600" dirty="0" smtClean="0"/>
            </a:br>
            <a:r>
              <a:rPr lang="en-NZ" sz="1600" b="1" dirty="0" smtClean="0"/>
              <a:t>Introduction:</a:t>
            </a:r>
            <a:r>
              <a:rPr lang="en-NZ" sz="1600" dirty="0" smtClean="0"/>
              <a:t> People have become increasingly concerned about </a:t>
            </a:r>
            <a:r>
              <a:rPr lang="en-NZ" sz="1600" u="sng" dirty="0" smtClean="0">
                <a:hlinkClick r:id="rId4"/>
              </a:rPr>
              <a:t>Facebook's</a:t>
            </a:r>
            <a:r>
              <a:rPr lang="en-NZ" sz="1600" dirty="0" smtClean="0"/>
              <a:t> recent moves such as turning “your” profile page into your identity online without your permission and making your information public by default. There's money in distributing your information, such as where you live, likes, friends etc. and they have been turning your information over to third parties, i.e. advertisers for profit -without you knowing.</a:t>
            </a:r>
          </a:p>
          <a:p>
            <a:r>
              <a:rPr lang="en-NZ" sz="1600" dirty="0" smtClean="0"/>
              <a:t>The evolution (or erosion) of your private data makes for an interesting read at </a:t>
            </a:r>
            <a:r>
              <a:rPr lang="en-NZ" sz="1600" u="sng" dirty="0" smtClean="0">
                <a:hlinkClick r:id="rId5"/>
              </a:rPr>
              <a:t>http://mattmckeon.com/facebook-privacy</a:t>
            </a:r>
            <a:r>
              <a:rPr lang="en-NZ" sz="1600" dirty="0" smtClean="0"/>
              <a:t> </a:t>
            </a:r>
            <a:r>
              <a:rPr lang="en-NZ" sz="1600" i="1" dirty="0" smtClean="0"/>
              <a:t>"It is now a fact of life that all of the private data you have been pumping into Facebook for years, does not belong to you, never did, and Facebook can do whatever they like with it, including sharing it with whomever they choose."</a:t>
            </a:r>
            <a:r>
              <a:rPr lang="en-NZ" sz="1600" dirty="0" smtClean="0"/>
              <a:t> Nigel Hull, CORE Education. For more on this violation of privacy, go to </a:t>
            </a:r>
            <a:r>
              <a:rPr lang="en-NZ" sz="1600" u="sng" dirty="0" smtClean="0">
                <a:hlinkClick r:id="rId6"/>
              </a:rPr>
              <a:t>http://www.wired.com/epicenter/2010/05/facebook-rogue/</a:t>
            </a:r>
            <a:r>
              <a:rPr lang="en-NZ" sz="1600" dirty="0" smtClean="0"/>
              <a:t> </a:t>
            </a:r>
            <a:br>
              <a:rPr lang="en-NZ" sz="1600" dirty="0" smtClean="0"/>
            </a:br>
            <a:r>
              <a:rPr lang="en-NZ" sz="1600" dirty="0" smtClean="0"/>
              <a:t/>
            </a:r>
            <a:br>
              <a:rPr lang="en-NZ" sz="1600" dirty="0" smtClean="0"/>
            </a:br>
            <a:r>
              <a:rPr lang="en-NZ" sz="1600" dirty="0" smtClean="0"/>
              <a:t>If you are concerned about your privacy in </a:t>
            </a:r>
            <a:r>
              <a:rPr lang="en-NZ" sz="1600" u="sng" dirty="0" smtClean="0">
                <a:hlinkClick r:id="rId4"/>
              </a:rPr>
              <a:t>Facebook</a:t>
            </a:r>
            <a:r>
              <a:rPr lang="en-NZ" sz="1600" dirty="0" smtClean="0"/>
              <a:t> and don't want your private information shared with third party sites without your consent, then be proactive and reclaim your privacy settings in </a:t>
            </a:r>
            <a:r>
              <a:rPr lang="en-NZ" sz="1600" u="sng" dirty="0" smtClean="0">
                <a:hlinkClick r:id="rId4"/>
              </a:rPr>
              <a:t>Facebook</a:t>
            </a:r>
            <a:r>
              <a:rPr lang="en-NZ" sz="1600" dirty="0" smtClean="0"/>
              <a:t>. Follow some simple rules for how to protect your identity and reputation. People need to check their Facebook settings to…</a:t>
            </a:r>
          </a:p>
          <a:p>
            <a:pPr lvl="1"/>
            <a:r>
              <a:rPr lang="en-NZ" sz="1600" dirty="0" smtClean="0"/>
              <a:t>Set your site to private</a:t>
            </a:r>
          </a:p>
          <a:p>
            <a:pPr lvl="1"/>
            <a:r>
              <a:rPr lang="en-NZ" sz="1600" dirty="0" smtClean="0"/>
              <a:t> Remove flirty photos </a:t>
            </a:r>
          </a:p>
          <a:p>
            <a:pPr lvl="1"/>
            <a:r>
              <a:rPr lang="en-NZ" sz="1600" dirty="0" smtClean="0"/>
              <a:t>Remove flirty nicknames</a:t>
            </a:r>
          </a:p>
          <a:p>
            <a:pPr lvl="1"/>
            <a:r>
              <a:rPr lang="en-NZ" sz="1600" dirty="0" smtClean="0"/>
              <a:t>Remove surnames</a:t>
            </a:r>
          </a:p>
          <a:p>
            <a:pPr lvl="1"/>
            <a:r>
              <a:rPr lang="en-NZ" sz="1600" dirty="0" smtClean="0"/>
              <a:t> Don’t friend randoms </a:t>
            </a:r>
          </a:p>
          <a:p>
            <a:pPr lvl="1"/>
            <a:r>
              <a:rPr lang="en-NZ" sz="1600" dirty="0" smtClean="0"/>
              <a:t>Remove mobile numbers</a:t>
            </a:r>
          </a:p>
          <a:p>
            <a:pPr lvl="1"/>
            <a:r>
              <a:rPr lang="en-NZ" sz="1600" dirty="0" smtClean="0"/>
              <a:t>Keep the people who can see all your stuff to friends, not friends of friends</a:t>
            </a:r>
          </a:p>
          <a:p>
            <a:pPr lvl="1"/>
            <a:r>
              <a:rPr lang="en-NZ" sz="1600" dirty="0" smtClean="0"/>
              <a:t>When you have finished in Facebook, log out and clear your browsers privacy settings to remove all cookies set by Facebook</a:t>
            </a:r>
          </a:p>
          <a:p>
            <a:pPr lvl="1"/>
            <a:r>
              <a:rPr lang="en-NZ" sz="1600" dirty="0" smtClean="0"/>
              <a:t>Use a separate browser to use Facebook, and only use Facebook on this browser, nothing else.</a:t>
            </a:r>
            <a:br>
              <a:rPr lang="en-NZ" sz="1600" dirty="0" smtClean="0"/>
            </a:br>
            <a:r>
              <a:rPr lang="en-NZ" sz="1600" dirty="0" smtClean="0"/>
              <a:t>or</a:t>
            </a:r>
          </a:p>
          <a:p>
            <a:pPr lvl="0"/>
            <a:r>
              <a:rPr lang="en-NZ" sz="1600" dirty="0" smtClean="0"/>
              <a:t>Ditch Facebook completely, remove your account, choose a more </a:t>
            </a:r>
            <a:r>
              <a:rPr lang="en-NZ" sz="1600" u="sng" dirty="0" smtClean="0">
                <a:hlinkClick r:id="rId7"/>
              </a:rPr>
              <a:t>secure social networking site</a:t>
            </a:r>
            <a:r>
              <a:rPr lang="en-NZ" sz="1600" dirty="0" smtClean="0"/>
              <a:t> and never go back.</a:t>
            </a:r>
            <a:br>
              <a:rPr lang="en-NZ" sz="1600" dirty="0" smtClean="0"/>
            </a:br>
            <a:r>
              <a:rPr lang="en-NZ" sz="1600" dirty="0" smtClean="0"/>
              <a:t>Common-sense media provides </a:t>
            </a:r>
            <a:r>
              <a:rPr lang="en-NZ" sz="1600" u="sng" dirty="0" smtClean="0">
                <a:hlinkClick r:id="rId8"/>
              </a:rPr>
              <a:t>3 Simple Rules to Keep in Mind</a:t>
            </a:r>
            <a:r>
              <a:rPr lang="en-NZ" sz="1600" dirty="0" smtClean="0"/>
              <a:t> when working in Facebook.</a:t>
            </a:r>
            <a:br>
              <a:rPr lang="en-NZ" sz="1600" dirty="0" smtClean="0"/>
            </a:br>
            <a:r>
              <a:rPr lang="en-NZ" sz="1600" dirty="0" smtClean="0"/>
              <a:t/>
            </a:r>
            <a:br>
              <a:rPr lang="en-NZ" sz="1600" dirty="0" smtClean="0"/>
            </a:br>
            <a:r>
              <a:rPr lang="en-NZ" sz="1600" b="1" i="1" dirty="0" smtClean="0"/>
              <a:t>• Stick with your friends.</a:t>
            </a:r>
            <a:r>
              <a:rPr lang="en-NZ" sz="1600" i="1" dirty="0" smtClean="0"/>
              <a:t> Have your teens limit their privacy settings to Only Friends. That will restrict who sees your kids’ information, including pictures, videos, and applications they use.</a:t>
            </a:r>
            <a:r>
              <a:rPr lang="en-NZ" sz="1600" dirty="0" smtClean="0"/>
              <a:t/>
            </a:r>
            <a:br>
              <a:rPr lang="en-NZ" sz="1600" dirty="0" smtClean="0"/>
            </a:br>
            <a:r>
              <a:rPr lang="en-NZ" sz="1600" dirty="0" smtClean="0"/>
              <a:t/>
            </a:r>
            <a:br>
              <a:rPr lang="en-NZ" sz="1600" dirty="0" smtClean="0"/>
            </a:br>
            <a:r>
              <a:rPr lang="en-NZ" sz="1600" b="1" i="1" dirty="0" smtClean="0"/>
              <a:t>• Keep private information private.</a:t>
            </a:r>
            <a:r>
              <a:rPr lang="en-NZ" sz="1600" i="1" dirty="0" smtClean="0"/>
              <a:t> When filling out their bios, teens can leave fields blank. There is no need for your teens to post their phone numbers or addresses. These features are optional and aren't required to create a Facebook account.</a:t>
            </a:r>
            <a:r>
              <a:rPr lang="en-NZ" sz="1600" dirty="0" smtClean="0"/>
              <a:t/>
            </a:r>
            <a:br>
              <a:rPr lang="en-NZ" sz="1600" dirty="0" smtClean="0"/>
            </a:br>
            <a:r>
              <a:rPr lang="en-NZ" sz="1600" dirty="0" smtClean="0"/>
              <a:t/>
            </a:r>
            <a:br>
              <a:rPr lang="en-NZ" sz="1600" dirty="0" smtClean="0"/>
            </a:br>
            <a:r>
              <a:rPr lang="en-NZ" sz="1600" b="1" i="1" dirty="0" smtClean="0"/>
              <a:t>• Don't let your information get away from you.</a:t>
            </a:r>
            <a:r>
              <a:rPr lang="en-NZ" sz="1600" i="1" dirty="0" smtClean="0"/>
              <a:t> If your teens haven’t restricted who can share their information, their personal data can end up in the hands of marketers. Also, advise your teens to be on the lookout for personal information requests -- like their birthday or music playlist -- from third parties. And make sure your teens uncheck the public search results box so people can't find their Facebook page through a Google search. </a:t>
            </a:r>
            <a:r>
              <a:rPr lang="en-NZ" sz="1600" dirty="0" smtClean="0"/>
              <a:t>Taken directly from Common-sense Media - </a:t>
            </a:r>
            <a:r>
              <a:rPr lang="en-NZ" sz="1600" u="sng" dirty="0" smtClean="0">
                <a:hlinkClick r:id="rId8"/>
              </a:rPr>
              <a:t>3 Simple Rules to Keep in Mind</a:t>
            </a:r>
            <a:r>
              <a:rPr lang="en-NZ" sz="1600" dirty="0" smtClean="0"/>
              <a:t/>
            </a:r>
            <a:br>
              <a:rPr lang="en-NZ" sz="1600" dirty="0" smtClean="0"/>
            </a:br>
            <a:r>
              <a:rPr lang="en-NZ" sz="1600" dirty="0" smtClean="0"/>
              <a:t/>
            </a:r>
            <a:br>
              <a:rPr lang="en-NZ" sz="1600" dirty="0" smtClean="0"/>
            </a:br>
            <a:r>
              <a:rPr lang="en-NZ" sz="1600" dirty="0" smtClean="0"/>
              <a:t>Other great practices from </a:t>
            </a:r>
            <a:r>
              <a:rPr lang="en-NZ" sz="1600" u="sng" dirty="0" smtClean="0">
                <a:hlinkClick r:id="rId9"/>
              </a:rPr>
              <a:t>Safety Web</a:t>
            </a:r>
            <a:r>
              <a:rPr lang="en-NZ" sz="1600" dirty="0" smtClean="0"/>
              <a:t> include:</a:t>
            </a:r>
            <a:br>
              <a:rPr lang="en-NZ" sz="1600" dirty="0" smtClean="0"/>
            </a:br>
            <a:r>
              <a:rPr lang="en-NZ" sz="1600" dirty="0" smtClean="0"/>
              <a:t>1. Group your Friends List</a:t>
            </a:r>
            <a:br>
              <a:rPr lang="en-NZ" sz="1600" dirty="0" smtClean="0"/>
            </a:br>
            <a:r>
              <a:rPr lang="en-NZ" sz="1600" dirty="0" smtClean="0"/>
              <a:t>2. Remove Yourself From Facebook Search Results</a:t>
            </a:r>
            <a:br>
              <a:rPr lang="en-NZ" sz="1600" dirty="0" smtClean="0"/>
            </a:br>
            <a:r>
              <a:rPr lang="en-NZ" sz="1600" dirty="0" smtClean="0"/>
              <a:t>3. Remove Yourself From Google</a:t>
            </a:r>
            <a:br>
              <a:rPr lang="en-NZ" sz="1600" dirty="0" smtClean="0"/>
            </a:br>
            <a:r>
              <a:rPr lang="en-NZ" sz="1600" dirty="0" smtClean="0"/>
              <a:t>4. Avoid the Infamous Photo/Video Tag Mistake</a:t>
            </a:r>
            <a:br>
              <a:rPr lang="en-NZ" sz="1600" dirty="0" smtClean="0"/>
            </a:br>
            <a:r>
              <a:rPr lang="en-NZ" sz="1600" dirty="0" smtClean="0"/>
              <a:t>5. Protect Your Albums</a:t>
            </a:r>
            <a:br>
              <a:rPr lang="en-NZ" sz="1600" dirty="0" smtClean="0"/>
            </a:br>
            <a:r>
              <a:rPr lang="en-NZ" sz="1600" dirty="0" smtClean="0"/>
              <a:t>6. Prevent Stories From Showing Up in Your Friends’ News Feeds</a:t>
            </a:r>
            <a:br>
              <a:rPr lang="en-NZ" sz="1600" dirty="0" smtClean="0"/>
            </a:br>
            <a:r>
              <a:rPr lang="en-NZ" sz="1600" dirty="0" smtClean="0"/>
              <a:t>7. Protect Against Published Application Stories</a:t>
            </a:r>
            <a:br>
              <a:rPr lang="en-NZ" sz="1600" dirty="0" smtClean="0"/>
            </a:br>
            <a:r>
              <a:rPr lang="en-NZ" sz="1600" dirty="0" smtClean="0"/>
              <a:t>8. Make Your Contact Information Private</a:t>
            </a:r>
            <a:br>
              <a:rPr lang="en-NZ" sz="1600" dirty="0" smtClean="0"/>
            </a:br>
            <a:r>
              <a:rPr lang="en-NZ" sz="1600" dirty="0" smtClean="0"/>
              <a:t>9. Avoid Embarrassing Wall Posts</a:t>
            </a:r>
            <a:br>
              <a:rPr lang="en-NZ" sz="1600" dirty="0" smtClean="0"/>
            </a:br>
            <a:r>
              <a:rPr lang="en-NZ" sz="1600" dirty="0" smtClean="0"/>
              <a:t>10. Keep Your Friendships Private						</a:t>
            </a:r>
            <a:endParaRPr lang="en-NZ" sz="1600" dirty="0" smtClean="0"/>
          </a:p>
          <a:p>
            <a:pPr lvl="0"/>
            <a:r>
              <a:rPr lang="en-NZ" sz="1600" u="sng" dirty="0" smtClean="0">
                <a:hlinkClick r:id="rId9"/>
              </a:rPr>
              <a:t>Source </a:t>
            </a:r>
            <a:r>
              <a:rPr lang="en-NZ" sz="1600" u="sng" dirty="0" smtClean="0">
                <a:hlinkClick r:id="rId9"/>
              </a:rPr>
              <a:t>– SafetyWeb.com</a:t>
            </a:r>
            <a:endParaRPr lang="en-NZ" sz="1600" dirty="0" smtClean="0"/>
          </a:p>
          <a:p>
            <a:endParaRPr lang="en-NZ" dirty="0"/>
          </a:p>
        </p:txBody>
      </p:sp>
    </p:spTree>
    <p:extLst>
      <p:ext uri="{BB962C8B-B14F-4D97-AF65-F5344CB8AC3E}">
        <p14:creationId xmlns:p14="http://schemas.microsoft.com/office/powerpoint/2010/main" val="6684319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66130"/>
          </a:xfrm>
        </p:spPr>
        <p:txBody>
          <a:bodyPr>
            <a:noAutofit/>
          </a:bodyPr>
          <a:lstStyle/>
          <a:p>
            <a:r>
              <a:rPr lang="en-NZ" sz="2400" dirty="0" smtClean="0"/>
              <a:t>Stage </a:t>
            </a:r>
            <a:r>
              <a:rPr lang="en-NZ" sz="2400" dirty="0" smtClean="0"/>
              <a:t>1(b) </a:t>
            </a:r>
            <a:r>
              <a:rPr lang="en-NZ" sz="2400" dirty="0" smtClean="0"/>
              <a:t>– The </a:t>
            </a:r>
            <a:r>
              <a:rPr lang="en-NZ" sz="2400" dirty="0" smtClean="0"/>
              <a:t>Consultation with Staff.</a:t>
            </a:r>
            <a:r>
              <a:rPr lang="en-NZ" sz="2400" dirty="0" smtClean="0"/>
              <a:t/>
            </a:r>
            <a:br>
              <a:rPr lang="en-NZ" sz="2400" dirty="0" smtClean="0"/>
            </a:br>
            <a:r>
              <a:rPr lang="en-NZ" sz="1400" dirty="0" smtClean="0"/>
              <a:t>Scene:  Staff </a:t>
            </a:r>
            <a:r>
              <a:rPr lang="en-NZ" sz="1400" dirty="0" smtClean="0"/>
              <a:t>Meeting</a:t>
            </a:r>
            <a:r>
              <a:rPr lang="en-NZ" sz="1400" dirty="0"/>
              <a:t/>
            </a:r>
            <a:br>
              <a:rPr lang="en-NZ" sz="1400" dirty="0"/>
            </a:br>
            <a:r>
              <a:rPr lang="en-NZ" sz="1400" dirty="0" smtClean="0"/>
              <a:t>Using </a:t>
            </a:r>
            <a:r>
              <a:rPr lang="en-NZ" sz="1400" dirty="0" smtClean="0"/>
              <a:t>the </a:t>
            </a:r>
            <a:r>
              <a:rPr lang="en-NZ" sz="1400" dirty="0" smtClean="0"/>
              <a:t>following documents as </a:t>
            </a:r>
            <a:r>
              <a:rPr lang="en-NZ" sz="1400" dirty="0" smtClean="0"/>
              <a:t>a basis for the start of our discussion, teams of teachers and some board members discussed, </a:t>
            </a:r>
            <a:r>
              <a:rPr lang="en-NZ" sz="1400" dirty="0" smtClean="0"/>
              <a:t>argued </a:t>
            </a:r>
            <a:r>
              <a:rPr lang="en-NZ" sz="1400" dirty="0" smtClean="0"/>
              <a:t>and negotiated what they wanted to have in our guidelines for Digital Citizenship.</a:t>
            </a:r>
            <a:endParaRPr lang="en-NZ" sz="1400" dirty="0"/>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9552" y="1484784"/>
            <a:ext cx="3672408" cy="51944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1082" y="1440771"/>
            <a:ext cx="4095373" cy="508457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072914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520" y="764704"/>
            <a:ext cx="4135892" cy="59155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itle 1"/>
          <p:cNvSpPr>
            <a:spLocks noGrp="1"/>
          </p:cNvSpPr>
          <p:nvPr>
            <p:ph type="title"/>
          </p:nvPr>
        </p:nvSpPr>
        <p:spPr>
          <a:xfrm>
            <a:off x="457200" y="274638"/>
            <a:ext cx="8229600" cy="706090"/>
          </a:xfrm>
        </p:spPr>
        <p:txBody>
          <a:bodyPr>
            <a:noAutofit/>
          </a:bodyPr>
          <a:lstStyle/>
          <a:p>
            <a:r>
              <a:rPr lang="en-NZ" sz="2400" dirty="0" smtClean="0"/>
              <a:t>Stage 2 – The </a:t>
            </a:r>
            <a:r>
              <a:rPr lang="en-NZ" sz="2400" dirty="0" smtClean="0"/>
              <a:t>Collation Of Ideas</a:t>
            </a:r>
            <a:r>
              <a:rPr lang="en-NZ" sz="2400" dirty="0" smtClean="0"/>
              <a:t/>
            </a:r>
            <a:br>
              <a:rPr lang="en-NZ" sz="2400" dirty="0" smtClean="0"/>
            </a:br>
            <a:endParaRPr lang="en-NZ" sz="14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4008" y="836712"/>
            <a:ext cx="4176464" cy="59074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687585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Autofit/>
          </a:bodyPr>
          <a:lstStyle/>
          <a:p>
            <a:r>
              <a:rPr lang="en-NZ" sz="2400" dirty="0" smtClean="0"/>
              <a:t/>
            </a:r>
            <a:br>
              <a:rPr lang="en-NZ" sz="2400" dirty="0" smtClean="0"/>
            </a:br>
            <a:endParaRPr lang="en-NZ" sz="14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520" y="416984"/>
            <a:ext cx="4420336" cy="6252376"/>
          </a:xfrm>
          <a:prstGeom prst="rect">
            <a:avLst/>
          </a:prstGeom>
          <a:ln>
            <a:noFill/>
          </a:ln>
          <a:effectLst>
            <a:softEdge rad="112500"/>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476672"/>
            <a:ext cx="4327230" cy="6192688"/>
          </a:xfrm>
          <a:prstGeom prst="rect">
            <a:avLst/>
          </a:prstGeom>
          <a:ln>
            <a:noFill/>
          </a:ln>
          <a:effectLst>
            <a:softEdge rad="112500"/>
          </a:effectLst>
        </p:spPr>
      </p:pic>
    </p:spTree>
    <p:extLst>
      <p:ext uri="{BB962C8B-B14F-4D97-AF65-F5344CB8AC3E}">
        <p14:creationId xmlns:p14="http://schemas.microsoft.com/office/powerpoint/2010/main" val="6809806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8024" y="799672"/>
            <a:ext cx="4214854" cy="5961729"/>
          </a:xfrm>
          <a:prstGeom prst="rect">
            <a:avLst/>
          </a:prstGeom>
          <a:ln w="88900" cap="sq" cmpd="thickThin">
            <a:solidFill>
              <a:srgbClr val="000000"/>
            </a:solidFill>
            <a:prstDash val="solid"/>
            <a:miter lim="800000"/>
          </a:ln>
          <a:effectLst>
            <a:innerShdw blurRad="76200">
              <a:srgbClr val="000000"/>
            </a:innerShdw>
          </a:effectLst>
        </p:spPr>
      </p:pic>
      <p:sp>
        <p:nvSpPr>
          <p:cNvPr id="2" name="Title 1"/>
          <p:cNvSpPr>
            <a:spLocks noGrp="1"/>
          </p:cNvSpPr>
          <p:nvPr>
            <p:ph type="title"/>
          </p:nvPr>
        </p:nvSpPr>
        <p:spPr>
          <a:xfrm>
            <a:off x="457200" y="274638"/>
            <a:ext cx="8229600" cy="706090"/>
          </a:xfrm>
        </p:spPr>
        <p:txBody>
          <a:bodyPr>
            <a:noAutofit/>
          </a:bodyPr>
          <a:lstStyle/>
          <a:p>
            <a:r>
              <a:rPr lang="en-NZ" sz="2400" dirty="0" smtClean="0"/>
              <a:t/>
            </a:r>
            <a:br>
              <a:rPr lang="en-NZ" sz="2400" dirty="0" smtClean="0"/>
            </a:br>
            <a:endParaRPr lang="en-NZ" sz="1400"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39552" y="980728"/>
            <a:ext cx="3965717" cy="55122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TextBox 6"/>
          <p:cNvSpPr txBox="1"/>
          <p:nvPr/>
        </p:nvSpPr>
        <p:spPr>
          <a:xfrm rot="21380900">
            <a:off x="1627301" y="990897"/>
            <a:ext cx="2592288" cy="369332"/>
          </a:xfrm>
          <a:prstGeom prst="rect">
            <a:avLst/>
          </a:prstGeom>
          <a:solidFill>
            <a:schemeClr val="bg1"/>
          </a:solidFill>
        </p:spPr>
        <p:txBody>
          <a:bodyPr wrap="square" rtlCol="0">
            <a:spAutoFit/>
          </a:bodyPr>
          <a:lstStyle/>
          <a:p>
            <a:endParaRPr lang="en-NZ" dirty="0"/>
          </a:p>
        </p:txBody>
      </p:sp>
    </p:spTree>
    <p:extLst>
      <p:ext uri="{BB962C8B-B14F-4D97-AF65-F5344CB8AC3E}">
        <p14:creationId xmlns:p14="http://schemas.microsoft.com/office/powerpoint/2010/main" val="4593244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798</TotalTime>
  <Words>1214</Words>
  <Application>Microsoft Office PowerPoint</Application>
  <PresentationFormat>On-screen Show (4:3)</PresentationFormat>
  <Paragraphs>119</Paragraphs>
  <Slides>21</Slides>
  <Notes>0</Notes>
  <HiddenSlides>0</HiddenSlides>
  <MMClips>2</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 ICT PD 2011 TIS MILESTONE REPORT</vt:lpstr>
      <vt:lpstr>SETTING THE SCENE@TIS</vt:lpstr>
      <vt:lpstr>GOAL 1 DIGITAL CITIZENSHIP @ TARADALE INTERMEDIATE</vt:lpstr>
      <vt:lpstr>PowerPoint Presentation</vt:lpstr>
      <vt:lpstr>PowerPoint Presentation</vt:lpstr>
      <vt:lpstr>Stage 1(b) – The Consultation with Staff. Scene:  Staff Meeting Using the following documents as a basis for the start of our discussion, teams of teachers and some board members discussed, argued and negotiated what they wanted to have in our guidelines for Digital Citizenship.</vt:lpstr>
      <vt:lpstr>Stage 2 – The Collation Of Ideas </vt:lpstr>
      <vt:lpstr> </vt:lpstr>
      <vt:lpstr> </vt:lpstr>
      <vt:lpstr> </vt:lpstr>
      <vt:lpstr>Stage 3 – The Final Products Posters in all learning spaces and on the school website. </vt:lpstr>
      <vt:lpstr>Stage 3 – The Final Products Internet Users License in the Pupil Diary. An agreement between the school, students and their parents. </vt:lpstr>
      <vt:lpstr>Stage 4 – Where to Next?</vt:lpstr>
      <vt:lpstr> GOAL 3 TEACHERS INTEGRATING  E-LEARNING EFFECTIVELY      OUR LEAD TEACHERS ON ICT   @ TARADALE INTERMEDIATE</vt:lpstr>
      <vt:lpstr>Teacher Goal Setting – “The Wall”</vt:lpstr>
      <vt:lpstr>PowerPoint Presentation</vt:lpstr>
      <vt:lpstr>PowerPoint Presentation</vt:lpstr>
      <vt:lpstr>PowerPoint Presentation</vt:lpstr>
      <vt:lpstr> GOAL 4 OUR COMMUNITY  PARTICIPATING IN THEIR CHILD’S LEARNING  </vt:lpstr>
      <vt:lpstr>PowerPoint Presentation</vt:lpstr>
      <vt:lpstr>PowerPoint Presentation</vt:lpstr>
    </vt:vector>
  </TitlesOfParts>
  <Company>Taradale Intermediate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Robyn Eddy</dc:creator>
  <cp:lastModifiedBy>Robyn Eddy</cp:lastModifiedBy>
  <cp:revision>37</cp:revision>
  <dcterms:created xsi:type="dcterms:W3CDTF">2011-05-09T21:24:39Z</dcterms:created>
  <dcterms:modified xsi:type="dcterms:W3CDTF">2011-05-16T03:47:26Z</dcterms:modified>
</cp:coreProperties>
</file>